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12192000"/>
  <p:embeddedFontLst>
    <p:embeddedFont>
      <p:font typeface="Calibri" panose="020F0502020204030204" pitchFamily="34" charset="0"/>
      <p:regular r:id="rId23"/>
      <p:bold r:id="rId24"/>
      <p:italic r:id="rId25"/>
      <p:boldItalic r:id="rId26"/>
    </p:embeddedFont>
    <p:embeddedFont>
      <p:font typeface="Lato" panose="020F0502020204030203" pitchFamily="34" charset="0"/>
      <p:regular r:id="rId27"/>
      <p:bold r:id="rId28"/>
    </p:embeddedFont>
    <p:embeddedFont>
      <p:font typeface="Lato Regular" panose="020F0502020204030203" pitchFamily="34" charset="0"/>
      <p:regular r:id="rId29"/>
    </p:embeddedFont>
    <p:embeddedFont>
      <p:font typeface="Roboto" panose="02000000000000000000" pitchFamily="2"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08" d="100"/>
          <a:sy n="108" d="100"/>
        </p:scale>
        <p:origin x="6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5997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identify the most effective channels for customer acquisition, allocate resources strategically, and optimize marketing efforts to improve performance in channels that are lagging.The width of each violin represents the density of new customers at different levels for each channel. A wider section indicates a higher concentration of customers, while a narrower section suggests fewer customers.The inner stick plot displays the median and quartiles of the distribution, which can help the business understand the central tendency and spread of new customers in each channel.By comparing the shapes and widths of the violins, the business can identify which channels have higher customer acquisition rates and which channels might need improvement or further investigation.</a:t>
            </a:r>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information is useful for business to better understand the revenue potential of the mobile user base and prioritize mobile marketing investments. And also, the revenue potential of the broadband user base and can guide marketing team in allocating resources to target and engage users on broadband connections.</a:t>
            </a:r>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2.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18" Type="http://schemas.openxmlformats.org/officeDocument/2006/relationships/image" Target="../media/image28.svg"/><Relationship Id="rId3" Type="http://schemas.openxmlformats.org/officeDocument/2006/relationships/image" Target="../media/image13.png"/><Relationship Id="rId21" Type="http://schemas.openxmlformats.org/officeDocument/2006/relationships/image" Target="../media/image31.sv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27.svg"/><Relationship Id="rId2" Type="http://schemas.openxmlformats.org/officeDocument/2006/relationships/notesSlide" Target="../notesSlides/notesSlide4.xml"/><Relationship Id="rId16" Type="http://schemas.openxmlformats.org/officeDocument/2006/relationships/image" Target="../media/image26.png"/><Relationship Id="rId20" Type="http://schemas.openxmlformats.org/officeDocument/2006/relationships/image" Target="../media/image30.sv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svg"/><Relationship Id="rId23" Type="http://schemas.openxmlformats.org/officeDocument/2006/relationships/image" Target="../media/image33.svg"/><Relationship Id="rId10" Type="http://schemas.openxmlformats.org/officeDocument/2006/relationships/image" Target="../media/image20.svg"/><Relationship Id="rId19" Type="http://schemas.openxmlformats.org/officeDocument/2006/relationships/image" Target="../media/image29.pn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 Id="rId22"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2245448" y="4981345"/>
            <a:ext cx="7697955" cy="437941"/>
          </a:xfrm>
          <a:prstGeom prst="rect">
            <a:avLst/>
          </a:prstGeom>
          <a:noFill/>
        </p:spPr>
        <p:txBody>
          <a:bodyPr wrap="square" lIns="0" tIns="0" rIns="0" bIns="0" rtlCol="0" anchor="t"/>
          <a:lstStyle/>
          <a:p>
            <a:pPr algn="ctr">
              <a:lnSpc>
                <a:spcPts val="3451"/>
              </a:lnSpc>
              <a:buNone/>
            </a:pPr>
            <a:r>
              <a:rPr lang="en-US" sz="3240" b="1" dirty="0">
                <a:solidFill>
                  <a:srgbClr val="DC582A"/>
                </a:solidFill>
                <a:latin typeface="Roboto" pitchFamily="34" charset="0"/>
                <a:ea typeface="Roboto" pitchFamily="34" charset="-122"/>
                <a:cs typeface="Roboto" pitchFamily="34" charset="-120"/>
              </a:rPr>
              <a:t>Telco Digital Performance Data Analysis</a:t>
            </a:r>
            <a:endParaRPr lang="en-US" dirty="0"/>
          </a:p>
        </p:txBody>
      </p:sp>
      <p:sp>
        <p:nvSpPr>
          <p:cNvPr id="3" name="Object 2"/>
          <p:cNvSpPr/>
          <p:nvPr/>
        </p:nvSpPr>
        <p:spPr>
          <a:xfrm>
            <a:off x="2449222" y="5555258"/>
            <a:ext cx="7290408" cy="332134"/>
          </a:xfrm>
          <a:prstGeom prst="rect">
            <a:avLst/>
          </a:prstGeom>
          <a:noFill/>
        </p:spPr>
        <p:txBody>
          <a:bodyPr wrap="square" lIns="0" tIns="0" rIns="0" bIns="0" rtlCol="0" anchor="t"/>
          <a:lstStyle/>
          <a:p>
            <a:pPr algn="ctr">
              <a:lnSpc>
                <a:spcPts val="2616"/>
              </a:lnSpc>
              <a:spcBef>
                <a:spcPts val="917"/>
              </a:spcBef>
              <a:buNone/>
            </a:pPr>
            <a:r>
              <a:rPr lang="en-US" sz="1913" b="1" kern="0" spc="38" dirty="0">
                <a:solidFill>
                  <a:srgbClr val="DC582A"/>
                </a:solidFill>
                <a:latin typeface="Lato" pitchFamily="34" charset="0"/>
                <a:ea typeface="Lato" pitchFamily="34" charset="-122"/>
                <a:cs typeface="Lato" pitchFamily="34" charset="-120"/>
              </a:rPr>
              <a:t>Mini Project 3</a:t>
            </a:r>
            <a:endParaRPr lang="en-US" dirty="0"/>
          </a:p>
        </p:txBody>
      </p:sp>
      <p:sp>
        <p:nvSpPr>
          <p:cNvPr id="4" name="Object 3"/>
          <p:cNvSpPr/>
          <p:nvPr/>
        </p:nvSpPr>
        <p:spPr>
          <a:xfrm>
            <a:off x="2449222" y="6111405"/>
            <a:ext cx="7290408" cy="314610"/>
          </a:xfrm>
          <a:prstGeom prst="rect">
            <a:avLst/>
          </a:prstGeom>
          <a:noFill/>
        </p:spPr>
        <p:txBody>
          <a:bodyPr wrap="square" lIns="0" tIns="0" rIns="0" bIns="0" rtlCol="0" anchor="t"/>
          <a:lstStyle/>
          <a:p>
            <a:pPr algn="ctr">
              <a:lnSpc>
                <a:spcPts val="2479"/>
              </a:lnSpc>
              <a:spcBef>
                <a:spcPts val="1729"/>
              </a:spcBef>
              <a:buNone/>
            </a:pPr>
            <a:r>
              <a:rPr lang="en-US" sz="1721" b="1" kern="0" spc="35" dirty="0">
                <a:solidFill>
                  <a:srgbClr val="0F3332"/>
                </a:solidFill>
                <a:latin typeface="Lato" pitchFamily="34" charset="0"/>
                <a:ea typeface="Lato" pitchFamily="34" charset="-122"/>
                <a:cs typeface="Lato" pitchFamily="34" charset="-120"/>
              </a:rPr>
              <a:t>Yogita Mane</a:t>
            </a:r>
            <a:endParaRPr lang="en-US" dirty="0"/>
          </a:p>
        </p:txBody>
      </p:sp>
      <p:pic>
        <p:nvPicPr>
          <p:cNvPr id="5" name="Object 4" descr="preencoded.png"/>
          <p:cNvPicPr>
            <a:picLocks noChangeAspect="1"/>
          </p:cNvPicPr>
          <p:nvPr/>
        </p:nvPicPr>
        <p:blipFill>
          <a:blip r:embed="rId3"/>
          <a:srcRect l="5846" t="25215" r="5846" b="25215"/>
          <a:stretch/>
        </p:blipFill>
        <p:spPr>
          <a:xfrm>
            <a:off x="0" y="0"/>
            <a:ext cx="12188952" cy="45613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85654" y="418102"/>
            <a:ext cx="12188952" cy="405538"/>
          </a:xfrm>
          <a:prstGeom prst="rect">
            <a:avLst/>
          </a:prstGeom>
          <a:noFill/>
        </p:spPr>
        <p:txBody>
          <a:bodyPr wrap="square" lIns="0" tIns="0" rIns="0" bIns="0" rtlCol="0" anchor="t"/>
          <a:lstStyle/>
          <a:p>
            <a:pPr algn="l">
              <a:lnSpc>
                <a:spcPts val="3195"/>
              </a:lnSpc>
              <a:buNone/>
            </a:pPr>
            <a:r>
              <a:rPr lang="en-US" sz="3000" b="1" dirty="0">
                <a:solidFill>
                  <a:srgbClr val="DC582A"/>
                </a:solidFill>
                <a:latin typeface="Roboto" pitchFamily="34" charset="0"/>
                <a:ea typeface="Roboto" pitchFamily="34" charset="-122"/>
                <a:cs typeface="Roboto" pitchFamily="34" charset="-120"/>
              </a:rPr>
              <a:t>Explanatory Data Analysis</a:t>
            </a:r>
            <a:endParaRPr lang="en-US" dirty="0"/>
          </a:p>
        </p:txBody>
      </p:sp>
      <p:sp>
        <p:nvSpPr>
          <p:cNvPr id="3" name="Object 2"/>
          <p:cNvSpPr/>
          <p:nvPr/>
        </p:nvSpPr>
        <p:spPr>
          <a:xfrm>
            <a:off x="485654" y="955238"/>
            <a:ext cx="12188952" cy="291300"/>
          </a:xfrm>
          <a:prstGeom prst="rect">
            <a:avLst/>
          </a:prstGeom>
          <a:noFill/>
        </p:spPr>
        <p:txBody>
          <a:bodyPr wrap="square" lIns="0" tIns="0" rIns="0" bIns="0" rtlCol="0" anchor="t"/>
          <a:lstStyle/>
          <a:p>
            <a:pPr algn="l">
              <a:lnSpc>
                <a:spcPts val="2295"/>
              </a:lnSpc>
              <a:spcBef>
                <a:spcPts val="1016"/>
              </a:spcBef>
              <a:buNone/>
            </a:pPr>
            <a:r>
              <a:rPr lang="en-US" sz="1594" kern="0" spc="32" dirty="0">
                <a:solidFill>
                  <a:srgbClr val="000000">
                    <a:alpha val="80000"/>
                  </a:srgbClr>
                </a:solidFill>
                <a:latin typeface="Lato" pitchFamily="34" charset="0"/>
                <a:ea typeface="Lato" pitchFamily="34" charset="-122"/>
                <a:cs typeface="Lato" pitchFamily="34" charset="-120"/>
              </a:rPr>
              <a:t>Online Conversions by Channels</a:t>
            </a:r>
            <a:endParaRPr lang="en-US" dirty="0"/>
          </a:p>
        </p:txBody>
      </p:sp>
      <p:pic>
        <p:nvPicPr>
          <p:cNvPr id="4" name="Object 3" descr="preencoded.png"/>
          <p:cNvPicPr>
            <a:picLocks noChangeAspect="1"/>
          </p:cNvPicPr>
          <p:nvPr/>
        </p:nvPicPr>
        <p:blipFill>
          <a:blip r:embed="rId3"/>
          <a:srcRect/>
          <a:stretch/>
        </p:blipFill>
        <p:spPr>
          <a:xfrm>
            <a:off x="5224205" y="1580755"/>
            <a:ext cx="6583843" cy="4187185"/>
          </a:xfrm>
          <a:prstGeom prst="rect">
            <a:avLst/>
          </a:prstGeom>
        </p:spPr>
      </p:pic>
      <p:sp>
        <p:nvSpPr>
          <p:cNvPr id="5" name="Object 4"/>
          <p:cNvSpPr/>
          <p:nvPr/>
        </p:nvSpPr>
        <p:spPr>
          <a:xfrm>
            <a:off x="571357" y="1820506"/>
            <a:ext cx="4435639" cy="740483"/>
          </a:xfrm>
          <a:prstGeom prst="rect">
            <a:avLst/>
          </a:prstGeom>
          <a:noFill/>
        </p:spPr>
        <p:txBody>
          <a:bodyPr wrap="square" lIns="0" tIns="0" rIns="0" bIns="0" rtlCol="0" anchor="t"/>
          <a:lstStyle/>
          <a:p>
            <a:pPr algn="l">
              <a:lnSpc>
                <a:spcPts val="1944"/>
              </a:lnSpc>
              <a:buNone/>
            </a:pPr>
            <a:r>
              <a:rPr lang="en-US" sz="1350" kern="0" spc="27" dirty="0">
                <a:solidFill>
                  <a:srgbClr val="000000">
                    <a:alpha val="80000"/>
                  </a:srgbClr>
                </a:solidFill>
                <a:latin typeface="Lato" pitchFamily="34" charset="0"/>
                <a:ea typeface="Lato" pitchFamily="34" charset="-122"/>
                <a:cs typeface="Lato" pitchFamily="34" charset="-120"/>
              </a:rPr>
              <a:t>Voilin plot identifies effective channels, allocate resources, optimize marketing, and improve lagging performance.</a:t>
            </a:r>
            <a:endParaRPr lang="en-US" dirty="0"/>
          </a:p>
        </p:txBody>
      </p:sp>
      <p:sp>
        <p:nvSpPr>
          <p:cNvPr id="6" name="Object 5"/>
          <p:cNvSpPr/>
          <p:nvPr/>
        </p:nvSpPr>
        <p:spPr>
          <a:xfrm>
            <a:off x="571357" y="2723171"/>
            <a:ext cx="4435639" cy="493655"/>
          </a:xfrm>
          <a:prstGeom prst="rect">
            <a:avLst/>
          </a:prstGeom>
          <a:noFill/>
        </p:spPr>
        <p:txBody>
          <a:bodyPr wrap="square" lIns="0" tIns="0" rIns="0" bIns="0" rtlCol="0" anchor="t"/>
          <a:lstStyle/>
          <a:p>
            <a:pPr algn="l">
              <a:lnSpc>
                <a:spcPts val="1944"/>
              </a:lnSpc>
              <a:spcBef>
                <a:spcPts val="1252"/>
              </a:spcBef>
              <a:buNone/>
            </a:pPr>
            <a:r>
              <a:rPr lang="en-US" sz="1350" kern="0" spc="27" dirty="0">
                <a:solidFill>
                  <a:srgbClr val="000000">
                    <a:alpha val="80000"/>
                  </a:srgbClr>
                </a:solidFill>
                <a:latin typeface="Lato" pitchFamily="34" charset="0"/>
                <a:ea typeface="Lato" pitchFamily="34" charset="-122"/>
                <a:cs typeface="Lato" pitchFamily="34" charset="-120"/>
              </a:rPr>
              <a:t>A wider violin section indicates more customers, while a narrower section suggests fewer.</a:t>
            </a:r>
            <a:endParaRPr lang="en-US" dirty="0"/>
          </a:p>
        </p:txBody>
      </p:sp>
      <p:sp>
        <p:nvSpPr>
          <p:cNvPr id="7" name="Object 6"/>
          <p:cNvSpPr/>
          <p:nvPr/>
        </p:nvSpPr>
        <p:spPr>
          <a:xfrm>
            <a:off x="571357" y="3379009"/>
            <a:ext cx="4435639" cy="740483"/>
          </a:xfrm>
          <a:prstGeom prst="rect">
            <a:avLst/>
          </a:prstGeom>
          <a:noFill/>
        </p:spPr>
        <p:txBody>
          <a:bodyPr wrap="square" lIns="0" tIns="0" rIns="0" bIns="0" rtlCol="0" anchor="t"/>
          <a:lstStyle/>
          <a:p>
            <a:pPr algn="l">
              <a:lnSpc>
                <a:spcPts val="1944"/>
              </a:lnSpc>
              <a:spcBef>
                <a:spcPts val="1252"/>
              </a:spcBef>
              <a:buNone/>
            </a:pPr>
            <a:r>
              <a:rPr lang="en-US" sz="1350" kern="0" spc="27" dirty="0">
                <a:solidFill>
                  <a:srgbClr val="000000">
                    <a:alpha val="80000"/>
                  </a:srgbClr>
                </a:solidFill>
                <a:latin typeface="Lato" pitchFamily="34" charset="0"/>
                <a:ea typeface="Lato" pitchFamily="34" charset="-122"/>
                <a:cs typeface="Lato" pitchFamily="34" charset="-120"/>
              </a:rPr>
              <a:t>Plot shows median &amp; quartiles of distribution, aiding understanding of central tendency &amp; spread of new customers per channel.</a:t>
            </a:r>
            <a:endParaRPr lang="en-US" dirty="0"/>
          </a:p>
        </p:txBody>
      </p:sp>
      <p:sp>
        <p:nvSpPr>
          <p:cNvPr id="8" name="Object 7"/>
          <p:cNvSpPr/>
          <p:nvPr/>
        </p:nvSpPr>
        <p:spPr>
          <a:xfrm>
            <a:off x="571357" y="4281674"/>
            <a:ext cx="4435639" cy="740483"/>
          </a:xfrm>
          <a:prstGeom prst="rect">
            <a:avLst/>
          </a:prstGeom>
          <a:noFill/>
        </p:spPr>
        <p:txBody>
          <a:bodyPr wrap="square" lIns="0" tIns="0" rIns="0" bIns="0" rtlCol="0" anchor="t"/>
          <a:lstStyle/>
          <a:p>
            <a:pPr algn="l">
              <a:lnSpc>
                <a:spcPts val="1944"/>
              </a:lnSpc>
              <a:spcBef>
                <a:spcPts val="1252"/>
              </a:spcBef>
              <a:buNone/>
            </a:pPr>
            <a:r>
              <a:rPr lang="en-US" sz="1350" kern="0" spc="27" dirty="0">
                <a:solidFill>
                  <a:srgbClr val="000000">
                    <a:alpha val="80000"/>
                  </a:srgbClr>
                </a:solidFill>
                <a:latin typeface="Lato" pitchFamily="34" charset="0"/>
                <a:ea typeface="Lato" pitchFamily="34" charset="-122"/>
                <a:cs typeface="Lato" pitchFamily="34" charset="-120"/>
              </a:rPr>
              <a:t>It would benefit marketing team to compare the violins to identify higher customer acquisition rates and channels needing improvement.</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8102"/>
            <a:ext cx="12188952" cy="405538"/>
          </a:xfrm>
          <a:prstGeom prst="rect">
            <a:avLst/>
          </a:prstGeom>
          <a:noFill/>
        </p:spPr>
        <p:txBody>
          <a:bodyPr wrap="square" lIns="0" tIns="0" rIns="0" bIns="0" rtlCol="0" anchor="t"/>
          <a:lstStyle/>
          <a:p>
            <a:pPr algn="l">
              <a:lnSpc>
                <a:spcPts val="3195"/>
              </a:lnSpc>
              <a:buNone/>
            </a:pPr>
            <a:r>
              <a:rPr lang="en-US" sz="3000" b="1" dirty="0">
                <a:solidFill>
                  <a:srgbClr val="DC582A"/>
                </a:solidFill>
                <a:latin typeface="Roboto" pitchFamily="34" charset="0"/>
                <a:ea typeface="Roboto" pitchFamily="34" charset="-122"/>
                <a:cs typeface="Roboto" pitchFamily="34" charset="-120"/>
              </a:rPr>
              <a:t>Explanatory Data Analysis</a:t>
            </a:r>
            <a:endParaRPr lang="en-US" dirty="0"/>
          </a:p>
        </p:txBody>
      </p:sp>
      <p:sp>
        <p:nvSpPr>
          <p:cNvPr id="3" name="Object 2"/>
          <p:cNvSpPr/>
          <p:nvPr/>
        </p:nvSpPr>
        <p:spPr>
          <a:xfrm>
            <a:off x="476131" y="955238"/>
            <a:ext cx="12188952" cy="291300"/>
          </a:xfrm>
          <a:prstGeom prst="rect">
            <a:avLst/>
          </a:prstGeom>
          <a:noFill/>
        </p:spPr>
        <p:txBody>
          <a:bodyPr wrap="square" lIns="0" tIns="0" rIns="0" bIns="0" rtlCol="0" anchor="t"/>
          <a:lstStyle/>
          <a:p>
            <a:pPr algn="l">
              <a:lnSpc>
                <a:spcPts val="2295"/>
              </a:lnSpc>
              <a:spcBef>
                <a:spcPts val="1016"/>
              </a:spcBef>
              <a:buNone/>
            </a:pPr>
            <a:r>
              <a:rPr lang="en-US" sz="1594" kern="0" spc="32" dirty="0">
                <a:solidFill>
                  <a:srgbClr val="000000">
                    <a:alpha val="80000"/>
                  </a:srgbClr>
                </a:solidFill>
                <a:latin typeface="Lato" pitchFamily="34" charset="0"/>
                <a:ea typeface="Lato" pitchFamily="34" charset="-122"/>
                <a:cs typeface="Lato" pitchFamily="34" charset="-120"/>
              </a:rPr>
              <a:t>Identifying Trend and Patterns</a:t>
            </a:r>
            <a:endParaRPr lang="en-US" dirty="0"/>
          </a:p>
        </p:txBody>
      </p:sp>
      <p:pic>
        <p:nvPicPr>
          <p:cNvPr id="4" name="Object 3" descr="preencoded.png"/>
          <p:cNvPicPr>
            <a:picLocks noChangeAspect="1"/>
          </p:cNvPicPr>
          <p:nvPr/>
        </p:nvPicPr>
        <p:blipFill>
          <a:blip r:embed="rId3"/>
          <a:srcRect/>
          <a:stretch/>
        </p:blipFill>
        <p:spPr>
          <a:xfrm>
            <a:off x="533267" y="1380780"/>
            <a:ext cx="5245359" cy="3344056"/>
          </a:xfrm>
          <a:prstGeom prst="rect">
            <a:avLst/>
          </a:prstGeom>
        </p:spPr>
      </p:pic>
      <p:pic>
        <p:nvPicPr>
          <p:cNvPr id="5" name="Object 4" descr="preencoded.png"/>
          <p:cNvPicPr>
            <a:picLocks noChangeAspect="1"/>
          </p:cNvPicPr>
          <p:nvPr/>
        </p:nvPicPr>
        <p:blipFill>
          <a:blip r:embed="rId4"/>
          <a:srcRect/>
          <a:stretch/>
        </p:blipFill>
        <p:spPr>
          <a:xfrm>
            <a:off x="6218270" y="1380780"/>
            <a:ext cx="5321154" cy="3409836"/>
          </a:xfrm>
          <a:prstGeom prst="rect">
            <a:avLst/>
          </a:prstGeom>
        </p:spPr>
      </p:pic>
      <p:sp>
        <p:nvSpPr>
          <p:cNvPr id="6" name="Object 5"/>
          <p:cNvSpPr/>
          <p:nvPr/>
        </p:nvSpPr>
        <p:spPr>
          <a:xfrm>
            <a:off x="619928" y="4983891"/>
            <a:ext cx="11196683" cy="559454"/>
          </a:xfrm>
          <a:prstGeom prst="rect">
            <a:avLst/>
          </a:prstGeom>
          <a:noFill/>
        </p:spPr>
        <p:txBody>
          <a:bodyPr wrap="square" lIns="0" tIns="0" rIns="0" bIns="0" rtlCol="0" anchor="t"/>
          <a:lstStyle/>
          <a:p>
            <a:pPr algn="l">
              <a:lnSpc>
                <a:spcPts val="2204"/>
              </a:lnSpc>
              <a:buNone/>
            </a:pPr>
            <a:r>
              <a:rPr lang="en-US" sz="1400" kern="0" spc="31" dirty="0">
                <a:solidFill>
                  <a:srgbClr val="000000">
                    <a:alpha val="80000"/>
                  </a:srgbClr>
                </a:solidFill>
                <a:latin typeface="Lato" pitchFamily="34" charset="0"/>
                <a:ea typeface="Lato" pitchFamily="34" charset="-122"/>
                <a:cs typeface="Lato" pitchFamily="34" charset="-120"/>
              </a:rPr>
              <a:t>The positive trend in both "Mobile Traffic vs Mobile Online Conversions" and "Broadband Revenue vs Online Conversions" suggest that increasing online conversions leads to a corresponding increase in revenue.</a:t>
            </a:r>
            <a:endParaRPr lang="en-US" sz="1400" dirty="0"/>
          </a:p>
        </p:txBody>
      </p:sp>
      <p:sp>
        <p:nvSpPr>
          <p:cNvPr id="7" name="Object 6"/>
          <p:cNvSpPr/>
          <p:nvPr/>
        </p:nvSpPr>
        <p:spPr>
          <a:xfrm>
            <a:off x="619928" y="5688994"/>
            <a:ext cx="11196683" cy="559454"/>
          </a:xfrm>
          <a:prstGeom prst="rect">
            <a:avLst/>
          </a:prstGeom>
          <a:noFill/>
        </p:spPr>
        <p:txBody>
          <a:bodyPr wrap="square" lIns="0" tIns="0" rIns="0" bIns="0" rtlCol="0" anchor="t"/>
          <a:lstStyle/>
          <a:p>
            <a:pPr algn="l">
              <a:lnSpc>
                <a:spcPts val="2204"/>
              </a:lnSpc>
              <a:spcBef>
                <a:spcPts val="1125"/>
              </a:spcBef>
              <a:buNone/>
            </a:pPr>
            <a:r>
              <a:rPr lang="en-US" sz="1400" kern="0" spc="31" dirty="0">
                <a:solidFill>
                  <a:srgbClr val="000000">
                    <a:alpha val="80000"/>
                  </a:srgbClr>
                </a:solidFill>
                <a:latin typeface="Lato" pitchFamily="34" charset="0"/>
                <a:ea typeface="Lato" pitchFamily="34" charset="-122"/>
                <a:cs typeface="Lato" pitchFamily="34" charset="-120"/>
              </a:rPr>
              <a:t>This highlights the revenue potential of both user bases (mobile and broadband) and can guide marketing teams in allocating resources.</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8102"/>
            <a:ext cx="12188952" cy="405538"/>
          </a:xfrm>
          <a:prstGeom prst="rect">
            <a:avLst/>
          </a:prstGeom>
          <a:noFill/>
        </p:spPr>
        <p:txBody>
          <a:bodyPr wrap="square" lIns="0" tIns="0" rIns="0" bIns="0" rtlCol="0" anchor="t"/>
          <a:lstStyle/>
          <a:p>
            <a:pPr algn="l">
              <a:lnSpc>
                <a:spcPts val="3195"/>
              </a:lnSpc>
              <a:buNone/>
            </a:pPr>
            <a:r>
              <a:rPr lang="en-US" sz="3000" b="1" dirty="0">
                <a:solidFill>
                  <a:srgbClr val="DC582A"/>
                </a:solidFill>
                <a:latin typeface="Roboto" pitchFamily="34" charset="0"/>
                <a:ea typeface="Roboto" pitchFamily="34" charset="-122"/>
                <a:cs typeface="Roboto" pitchFamily="34" charset="-120"/>
              </a:rPr>
              <a:t>Principal component analysis (PCA)</a:t>
            </a:r>
            <a:endParaRPr lang="en-US" dirty="0"/>
          </a:p>
        </p:txBody>
      </p:sp>
      <p:sp>
        <p:nvSpPr>
          <p:cNvPr id="3" name="Object 2"/>
          <p:cNvSpPr/>
          <p:nvPr/>
        </p:nvSpPr>
        <p:spPr>
          <a:xfrm>
            <a:off x="571357" y="1868880"/>
            <a:ext cx="4427274" cy="559454"/>
          </a:xfrm>
          <a:prstGeom prst="rect">
            <a:avLst/>
          </a:prstGeom>
          <a:noFill/>
        </p:spPr>
        <p:txBody>
          <a:bodyPr wrap="square" lIns="0" tIns="0" rIns="0" bIns="0" rtlCol="0" anchor="t"/>
          <a:lstStyle/>
          <a:p>
            <a:pPr algn="l">
              <a:lnSpc>
                <a:spcPts val="2204"/>
              </a:lnSpc>
              <a:buNone/>
            </a:pPr>
            <a:r>
              <a:rPr lang="en-US" sz="1530" kern="0" spc="31" dirty="0">
                <a:solidFill>
                  <a:srgbClr val="000000">
                    <a:alpha val="80000"/>
                  </a:srgbClr>
                </a:solidFill>
                <a:latin typeface="Lato" pitchFamily="34" charset="0"/>
                <a:ea typeface="Lato" pitchFamily="34" charset="-122"/>
                <a:cs typeface="Lato" pitchFamily="34" charset="-120"/>
              </a:rPr>
              <a:t>The scatter plot suggests three clusters: Red, Yellow, and Black.</a:t>
            </a:r>
            <a:endParaRPr lang="en-US" dirty="0"/>
          </a:p>
        </p:txBody>
      </p:sp>
      <p:sp>
        <p:nvSpPr>
          <p:cNvPr id="4" name="Object 3"/>
          <p:cNvSpPr/>
          <p:nvPr/>
        </p:nvSpPr>
        <p:spPr>
          <a:xfrm>
            <a:off x="571357" y="2573984"/>
            <a:ext cx="4427274" cy="839181"/>
          </a:xfrm>
          <a:prstGeom prst="rect">
            <a:avLst/>
          </a:prstGeom>
          <a:noFill/>
        </p:spPr>
        <p:txBody>
          <a:bodyPr wrap="square" lIns="0" tIns="0" rIns="0" bIns="0" rtlCol="0" anchor="t"/>
          <a:lstStyle/>
          <a:p>
            <a:pPr algn="l">
              <a:lnSpc>
                <a:spcPts val="2204"/>
              </a:lnSpc>
              <a:spcBef>
                <a:spcPts val="1125"/>
              </a:spcBef>
              <a:buNone/>
            </a:pPr>
            <a:r>
              <a:rPr lang="en-US" sz="1530" kern="0" spc="31" dirty="0">
                <a:solidFill>
                  <a:srgbClr val="000000">
                    <a:alpha val="87000"/>
                  </a:srgbClr>
                </a:solidFill>
                <a:latin typeface="Lato" pitchFamily="34" charset="0"/>
                <a:ea typeface="Lato" pitchFamily="34" charset="-122"/>
                <a:cs typeface="Lato" pitchFamily="34" charset="-120"/>
              </a:rPr>
              <a:t>Three clusters could represent three different types of web traffic users or behavior patterns, or different subgroups.</a:t>
            </a:r>
            <a:endParaRPr lang="en-US" dirty="0"/>
          </a:p>
        </p:txBody>
      </p:sp>
      <p:sp>
        <p:nvSpPr>
          <p:cNvPr id="5" name="Object 4"/>
          <p:cNvSpPr/>
          <p:nvPr/>
        </p:nvSpPr>
        <p:spPr>
          <a:xfrm>
            <a:off x="571357" y="3558814"/>
            <a:ext cx="4427274" cy="559454"/>
          </a:xfrm>
          <a:prstGeom prst="rect">
            <a:avLst/>
          </a:prstGeom>
          <a:noFill/>
        </p:spPr>
        <p:txBody>
          <a:bodyPr wrap="square" lIns="0" tIns="0" rIns="0" bIns="0" rtlCol="0" anchor="t"/>
          <a:lstStyle/>
          <a:p>
            <a:pPr algn="l">
              <a:lnSpc>
                <a:spcPts val="2204"/>
              </a:lnSpc>
              <a:spcBef>
                <a:spcPts val="1125"/>
              </a:spcBef>
              <a:buNone/>
            </a:pPr>
            <a:r>
              <a:rPr lang="en-US" sz="1530" kern="0" spc="31" dirty="0">
                <a:solidFill>
                  <a:srgbClr val="000000">
                    <a:alpha val="87000"/>
                  </a:srgbClr>
                </a:solidFill>
                <a:latin typeface="Lato" pitchFamily="34" charset="0"/>
                <a:ea typeface="Lato" pitchFamily="34" charset="-122"/>
                <a:cs typeface="Lato" pitchFamily="34" charset="-120"/>
              </a:rPr>
              <a:t>Further analysis and data gathering is needed to determine what these groups represent.</a:t>
            </a:r>
            <a:endParaRPr lang="en-US" dirty="0"/>
          </a:p>
        </p:txBody>
      </p:sp>
      <p:pic>
        <p:nvPicPr>
          <p:cNvPr id="6" name="Object 5" descr="preencoded.png"/>
          <p:cNvPicPr>
            <a:picLocks noChangeAspect="1"/>
          </p:cNvPicPr>
          <p:nvPr/>
        </p:nvPicPr>
        <p:blipFill>
          <a:blip r:embed="rId3"/>
          <a:srcRect l="-7041" t="-7041" r="-7041" b="-7041"/>
          <a:stretch/>
        </p:blipFill>
        <p:spPr>
          <a:xfrm>
            <a:off x="4932717" y="1390302"/>
            <a:ext cx="7251793" cy="396521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8102"/>
            <a:ext cx="12188952" cy="405538"/>
          </a:xfrm>
          <a:prstGeom prst="rect">
            <a:avLst/>
          </a:prstGeom>
          <a:noFill/>
        </p:spPr>
        <p:txBody>
          <a:bodyPr wrap="square" lIns="0" tIns="0" rIns="0" bIns="0" rtlCol="0" anchor="t"/>
          <a:lstStyle/>
          <a:p>
            <a:pPr algn="l">
              <a:lnSpc>
                <a:spcPts val="3195"/>
              </a:lnSpc>
              <a:buNone/>
            </a:pPr>
            <a:r>
              <a:rPr lang="en-US" sz="3000" b="1" dirty="0">
                <a:solidFill>
                  <a:srgbClr val="DC582A"/>
                </a:solidFill>
                <a:latin typeface="Roboto" pitchFamily="34" charset="0"/>
                <a:ea typeface="Roboto" pitchFamily="34" charset="-122"/>
                <a:cs typeface="Roboto" pitchFamily="34" charset="-120"/>
              </a:rPr>
              <a:t>Linear Regression Model</a:t>
            </a:r>
            <a:endParaRPr lang="en-US" dirty="0"/>
          </a:p>
        </p:txBody>
      </p:sp>
      <p:sp>
        <p:nvSpPr>
          <p:cNvPr id="3" name="Object 2"/>
          <p:cNvSpPr/>
          <p:nvPr/>
        </p:nvSpPr>
        <p:spPr>
          <a:xfrm>
            <a:off x="476131" y="955238"/>
            <a:ext cx="12188952" cy="291300"/>
          </a:xfrm>
          <a:prstGeom prst="rect">
            <a:avLst/>
          </a:prstGeom>
          <a:noFill/>
        </p:spPr>
        <p:txBody>
          <a:bodyPr wrap="square" lIns="0" tIns="0" rIns="0" bIns="0" rtlCol="0" anchor="t"/>
          <a:lstStyle/>
          <a:p>
            <a:pPr algn="l">
              <a:lnSpc>
                <a:spcPts val="2295"/>
              </a:lnSpc>
              <a:spcBef>
                <a:spcPts val="1016"/>
              </a:spcBef>
              <a:buNone/>
            </a:pPr>
            <a:r>
              <a:rPr lang="en-US" sz="1594" kern="0" spc="32" dirty="0">
                <a:solidFill>
                  <a:srgbClr val="000000">
                    <a:alpha val="80000"/>
                  </a:srgbClr>
                </a:solidFill>
                <a:latin typeface="Lato" pitchFamily="34" charset="0"/>
                <a:ea typeface="Lato" pitchFamily="34" charset="-122"/>
                <a:cs typeface="Lato" pitchFamily="34" charset="-120"/>
              </a:rPr>
              <a:t>Learning Curve - Target Variable Mobile Online Revenue</a:t>
            </a:r>
            <a:endParaRPr lang="en-US" dirty="0"/>
          </a:p>
        </p:txBody>
      </p:sp>
      <p:pic>
        <p:nvPicPr>
          <p:cNvPr id="4" name="Object 3" descr="preencoded.png"/>
          <p:cNvPicPr>
            <a:picLocks noChangeAspect="1"/>
          </p:cNvPicPr>
          <p:nvPr/>
        </p:nvPicPr>
        <p:blipFill>
          <a:blip r:embed="rId3"/>
          <a:srcRect l="-6965" t="-6965" r="-6965" b="-6965"/>
          <a:stretch/>
        </p:blipFill>
        <p:spPr>
          <a:xfrm>
            <a:off x="4770832" y="1695026"/>
            <a:ext cx="6977204" cy="3763405"/>
          </a:xfrm>
          <a:prstGeom prst="rect">
            <a:avLst/>
          </a:prstGeom>
        </p:spPr>
      </p:pic>
      <p:sp>
        <p:nvSpPr>
          <p:cNvPr id="5" name="Object 4"/>
          <p:cNvSpPr/>
          <p:nvPr/>
        </p:nvSpPr>
        <p:spPr>
          <a:xfrm>
            <a:off x="638015" y="1668145"/>
            <a:ext cx="4672415" cy="740483"/>
          </a:xfrm>
          <a:prstGeom prst="rect">
            <a:avLst/>
          </a:prstGeom>
          <a:noFill/>
        </p:spPr>
        <p:txBody>
          <a:bodyPr wrap="square" lIns="0" tIns="0" rIns="0" bIns="0" rtlCol="0" anchor="ctr"/>
          <a:lstStyle/>
          <a:p>
            <a:pPr algn="l">
              <a:lnSpc>
                <a:spcPts val="1944"/>
              </a:lnSpc>
              <a:buNone/>
            </a:pPr>
            <a:r>
              <a:rPr lang="en-US" sz="1350" kern="0" spc="27" dirty="0">
                <a:solidFill>
                  <a:srgbClr val="000000">
                    <a:alpha val="80000"/>
                  </a:srgbClr>
                </a:solidFill>
                <a:latin typeface="Lato" pitchFamily="34" charset="0"/>
                <a:ea typeface="Lato" pitchFamily="34" charset="-122"/>
                <a:cs typeface="Lato" pitchFamily="34" charset="-120"/>
              </a:rPr>
              <a:t>The model's training score decreases then levels off near 0 as the number of examples increases, suggesting it is fitting the data well.</a:t>
            </a:r>
            <a:endParaRPr lang="en-US" dirty="0"/>
          </a:p>
        </p:txBody>
      </p:sp>
      <p:sp>
        <p:nvSpPr>
          <p:cNvPr id="6" name="Object 5"/>
          <p:cNvSpPr/>
          <p:nvPr/>
        </p:nvSpPr>
        <p:spPr>
          <a:xfrm>
            <a:off x="638015" y="2570810"/>
            <a:ext cx="4672415" cy="740483"/>
          </a:xfrm>
          <a:prstGeom prst="rect">
            <a:avLst/>
          </a:prstGeom>
          <a:noFill/>
        </p:spPr>
        <p:txBody>
          <a:bodyPr wrap="square" lIns="0" tIns="0" rIns="0" bIns="0" rtlCol="0" anchor="ctr"/>
          <a:lstStyle/>
          <a:p>
            <a:pPr algn="l">
              <a:lnSpc>
                <a:spcPts val="1944"/>
              </a:lnSpc>
              <a:spcBef>
                <a:spcPts val="1252"/>
              </a:spcBef>
              <a:buNone/>
            </a:pPr>
            <a:r>
              <a:rPr lang="en-US" sz="1350" kern="0" spc="27" dirty="0">
                <a:solidFill>
                  <a:srgbClr val="000000">
                    <a:alpha val="80000"/>
                  </a:srgbClr>
                </a:solidFill>
                <a:latin typeface="Lato" pitchFamily="34" charset="0"/>
                <a:ea typeface="Lato" pitchFamily="34" charset="-122"/>
                <a:cs typeface="Lato" pitchFamily="34" charset="-120"/>
              </a:rPr>
              <a:t>As the training examples increase, the cross-validation score decreases, suggesting the model generalizes but still has some variance (with a score of ~0.2).</a:t>
            </a:r>
            <a:endParaRPr lang="en-US" dirty="0"/>
          </a:p>
        </p:txBody>
      </p:sp>
      <p:sp>
        <p:nvSpPr>
          <p:cNvPr id="7" name="Object 6"/>
          <p:cNvSpPr/>
          <p:nvPr/>
        </p:nvSpPr>
        <p:spPr>
          <a:xfrm>
            <a:off x="638015" y="3473474"/>
            <a:ext cx="4672415" cy="987310"/>
          </a:xfrm>
          <a:prstGeom prst="rect">
            <a:avLst/>
          </a:prstGeom>
          <a:noFill/>
        </p:spPr>
        <p:txBody>
          <a:bodyPr wrap="square" lIns="0" tIns="0" rIns="0" bIns="0" rtlCol="0" anchor="ctr"/>
          <a:lstStyle/>
          <a:p>
            <a:pPr algn="l">
              <a:lnSpc>
                <a:spcPts val="1944"/>
              </a:lnSpc>
              <a:spcBef>
                <a:spcPts val="1252"/>
              </a:spcBef>
              <a:buNone/>
            </a:pPr>
            <a:r>
              <a:rPr lang="en-US" sz="1350" kern="0" spc="27" dirty="0">
                <a:solidFill>
                  <a:srgbClr val="000000">
                    <a:alpha val="80000"/>
                  </a:srgbClr>
                </a:solidFill>
                <a:latin typeface="Lato" pitchFamily="34" charset="0"/>
                <a:ea typeface="Lato" pitchFamily="34" charset="-122"/>
                <a:cs typeface="Lato" pitchFamily="34" charset="-120"/>
              </a:rPr>
              <a:t>The learning curve indicates that the linear regression model is learning and generalizing reasonably well, but there may be room for improvement in reducing the model's variance.</a:t>
            </a:r>
            <a:endParaRPr lang="en-US" dirty="0"/>
          </a:p>
        </p:txBody>
      </p:sp>
      <p:sp>
        <p:nvSpPr>
          <p:cNvPr id="8" name="Object 7"/>
          <p:cNvSpPr/>
          <p:nvPr/>
        </p:nvSpPr>
        <p:spPr>
          <a:xfrm>
            <a:off x="638015" y="4622967"/>
            <a:ext cx="4672415" cy="987310"/>
          </a:xfrm>
          <a:prstGeom prst="rect">
            <a:avLst/>
          </a:prstGeom>
          <a:noFill/>
        </p:spPr>
        <p:txBody>
          <a:bodyPr wrap="square" lIns="0" tIns="0" rIns="0" bIns="0" rtlCol="0" anchor="ctr"/>
          <a:lstStyle/>
          <a:p>
            <a:pPr algn="l">
              <a:lnSpc>
                <a:spcPts val="1944"/>
              </a:lnSpc>
              <a:spcBef>
                <a:spcPts val="1252"/>
              </a:spcBef>
              <a:buNone/>
            </a:pPr>
            <a:r>
              <a:rPr lang="en-US" sz="1350" kern="0" spc="27" dirty="0">
                <a:solidFill>
                  <a:srgbClr val="000000">
                    <a:alpha val="80000"/>
                  </a:srgbClr>
                </a:solidFill>
                <a:latin typeface="Lato" pitchFamily="34" charset="0"/>
                <a:ea typeface="Lato" pitchFamily="34" charset="-122"/>
                <a:cs typeface="Lato" pitchFamily="34" charset="-120"/>
              </a:rPr>
              <a:t>The MSE on the test data is remarkably low (3.117860216311479e-11), indicating that the linear regression model is highly accurate in predicting mobile online revenue.</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8102"/>
            <a:ext cx="12188952" cy="405538"/>
          </a:xfrm>
          <a:prstGeom prst="rect">
            <a:avLst/>
          </a:prstGeom>
          <a:noFill/>
        </p:spPr>
        <p:txBody>
          <a:bodyPr wrap="square" lIns="0" tIns="0" rIns="0" bIns="0" rtlCol="0" anchor="t"/>
          <a:lstStyle/>
          <a:p>
            <a:pPr algn="l">
              <a:lnSpc>
                <a:spcPts val="3195"/>
              </a:lnSpc>
              <a:buNone/>
            </a:pPr>
            <a:r>
              <a:rPr lang="en-US" sz="3000" b="1" dirty="0">
                <a:solidFill>
                  <a:srgbClr val="DC582A"/>
                </a:solidFill>
                <a:latin typeface="Roboto" pitchFamily="34" charset="0"/>
                <a:ea typeface="Roboto" pitchFamily="34" charset="-122"/>
                <a:cs typeface="Roboto" pitchFamily="34" charset="-120"/>
              </a:rPr>
              <a:t>Linear Regression Model</a:t>
            </a:r>
            <a:endParaRPr lang="en-US" dirty="0"/>
          </a:p>
        </p:txBody>
      </p:sp>
      <p:sp>
        <p:nvSpPr>
          <p:cNvPr id="3" name="Object 2"/>
          <p:cNvSpPr/>
          <p:nvPr/>
        </p:nvSpPr>
        <p:spPr>
          <a:xfrm>
            <a:off x="476131" y="955238"/>
            <a:ext cx="12188952" cy="291300"/>
          </a:xfrm>
          <a:prstGeom prst="rect">
            <a:avLst/>
          </a:prstGeom>
          <a:noFill/>
        </p:spPr>
        <p:txBody>
          <a:bodyPr wrap="square" lIns="0" tIns="0" rIns="0" bIns="0" rtlCol="0" anchor="t"/>
          <a:lstStyle/>
          <a:p>
            <a:pPr algn="l">
              <a:lnSpc>
                <a:spcPts val="2295"/>
              </a:lnSpc>
              <a:spcBef>
                <a:spcPts val="1016"/>
              </a:spcBef>
              <a:buNone/>
            </a:pPr>
            <a:r>
              <a:rPr lang="en-US" sz="1594" kern="0" spc="32" dirty="0">
                <a:solidFill>
                  <a:srgbClr val="000000">
                    <a:alpha val="80000"/>
                  </a:srgbClr>
                </a:solidFill>
                <a:latin typeface="Lato" pitchFamily="34" charset="0"/>
                <a:ea typeface="Lato" pitchFamily="34" charset="-122"/>
                <a:cs typeface="Lato" pitchFamily="34" charset="-120"/>
              </a:rPr>
              <a:t>Learning Curve - Target Variable Broadband Online Revenue </a:t>
            </a:r>
            <a:endParaRPr lang="en-US" dirty="0"/>
          </a:p>
        </p:txBody>
      </p:sp>
      <p:sp>
        <p:nvSpPr>
          <p:cNvPr id="4" name="Object 3"/>
          <p:cNvSpPr/>
          <p:nvPr/>
        </p:nvSpPr>
        <p:spPr>
          <a:xfrm>
            <a:off x="571357" y="1668145"/>
            <a:ext cx="4672415" cy="1480966"/>
          </a:xfrm>
          <a:prstGeom prst="rect">
            <a:avLst/>
          </a:prstGeom>
          <a:noFill/>
        </p:spPr>
        <p:txBody>
          <a:bodyPr wrap="square" lIns="0" tIns="0" rIns="0" bIns="0" rtlCol="0" anchor="ctr"/>
          <a:lstStyle/>
          <a:p>
            <a:pPr algn="l">
              <a:lnSpc>
                <a:spcPts val="1944"/>
              </a:lnSpc>
              <a:buNone/>
            </a:pPr>
            <a:r>
              <a:rPr lang="en-US" sz="1350" kern="0" spc="27" dirty="0">
                <a:solidFill>
                  <a:srgbClr val="0F3332"/>
                </a:solidFill>
                <a:latin typeface="Lato" pitchFamily="34" charset="0"/>
                <a:ea typeface="Lato" pitchFamily="34" charset="-122"/>
                <a:cs typeface="Lato" pitchFamily="34" charset="-120"/>
              </a:rPr>
              <a:t>The learning curve for the linear regression model suggests it is overfitting the training data and not generalizing as indicated by the decreasing training score and increasing cross-validation score. This shows the model is not capturing the underlying patterns in the data.</a:t>
            </a:r>
            <a:endParaRPr lang="en-US" dirty="0"/>
          </a:p>
        </p:txBody>
      </p:sp>
      <p:sp>
        <p:nvSpPr>
          <p:cNvPr id="5" name="Object 4"/>
          <p:cNvSpPr/>
          <p:nvPr/>
        </p:nvSpPr>
        <p:spPr>
          <a:xfrm>
            <a:off x="571357" y="3311292"/>
            <a:ext cx="4672415" cy="987310"/>
          </a:xfrm>
          <a:prstGeom prst="rect">
            <a:avLst/>
          </a:prstGeom>
          <a:noFill/>
        </p:spPr>
        <p:txBody>
          <a:bodyPr wrap="square" lIns="0" tIns="0" rIns="0" bIns="0" rtlCol="0" anchor="ctr"/>
          <a:lstStyle/>
          <a:p>
            <a:pPr algn="l">
              <a:lnSpc>
                <a:spcPts val="1944"/>
              </a:lnSpc>
              <a:spcBef>
                <a:spcPts val="1252"/>
              </a:spcBef>
              <a:buNone/>
            </a:pPr>
            <a:r>
              <a:rPr lang="en-US" sz="1350" kern="0" spc="27" dirty="0">
                <a:solidFill>
                  <a:srgbClr val="000000">
                    <a:alpha val="80000"/>
                  </a:srgbClr>
                </a:solidFill>
                <a:latin typeface="Lato" pitchFamily="34" charset="0"/>
                <a:ea typeface="Lato" pitchFamily="34" charset="-122"/>
                <a:cs typeface="Lato" pitchFamily="34" charset="-120"/>
              </a:rPr>
              <a:t>The MSE on the test data is remarkably low (</a:t>
            </a:r>
            <a:r>
              <a:rPr lang="en-US" sz="1350" kern="0" spc="27" dirty="0">
                <a:solidFill>
                  <a:srgbClr val="0F3332"/>
                </a:solidFill>
                <a:latin typeface="Lato" pitchFamily="34" charset="0"/>
                <a:ea typeface="Lato" pitchFamily="34" charset="-122"/>
                <a:cs typeface="Lato" pitchFamily="34" charset="-120"/>
              </a:rPr>
              <a:t>1.647456405253121e-14</a:t>
            </a:r>
            <a:r>
              <a:rPr lang="en-US" sz="1350" kern="0" spc="27" dirty="0">
                <a:solidFill>
                  <a:srgbClr val="000000">
                    <a:alpha val="80000"/>
                  </a:srgbClr>
                </a:solidFill>
                <a:latin typeface="Lato" pitchFamily="34" charset="0"/>
                <a:ea typeface="Lato" pitchFamily="34" charset="-122"/>
                <a:cs typeface="Lato" pitchFamily="34" charset="-120"/>
              </a:rPr>
              <a:t>), indicating that the linear regression</a:t>
            </a:r>
            <a:r>
              <a:rPr lang="en-US" sz="1350" kern="0" spc="27" dirty="0">
                <a:solidFill>
                  <a:srgbClr val="0F3332"/>
                </a:solidFill>
                <a:latin typeface="Lato" pitchFamily="34" charset="0"/>
                <a:ea typeface="Lato" pitchFamily="34" charset="-122"/>
                <a:cs typeface="Lato" pitchFamily="34" charset="-120"/>
              </a:rPr>
              <a:t> model is able to accurately predict the Broadband Online Revenue with very little error. </a:t>
            </a:r>
            <a:endParaRPr lang="en-US" dirty="0"/>
          </a:p>
        </p:txBody>
      </p:sp>
      <p:sp>
        <p:nvSpPr>
          <p:cNvPr id="6" name="Object 5"/>
          <p:cNvSpPr/>
          <p:nvPr/>
        </p:nvSpPr>
        <p:spPr>
          <a:xfrm>
            <a:off x="571357" y="4460785"/>
            <a:ext cx="4672415" cy="493655"/>
          </a:xfrm>
          <a:prstGeom prst="rect">
            <a:avLst/>
          </a:prstGeom>
          <a:noFill/>
        </p:spPr>
        <p:txBody>
          <a:bodyPr wrap="square" lIns="0" tIns="0" rIns="0" bIns="0" rtlCol="0" anchor="ctr"/>
          <a:lstStyle/>
          <a:p>
            <a:pPr algn="l">
              <a:lnSpc>
                <a:spcPts val="1944"/>
              </a:lnSpc>
              <a:spcBef>
                <a:spcPts val="1252"/>
              </a:spcBef>
              <a:buNone/>
            </a:pPr>
            <a:r>
              <a:rPr lang="en-US" sz="1350" kern="0" spc="27" dirty="0">
                <a:solidFill>
                  <a:srgbClr val="0F3332"/>
                </a:solidFill>
                <a:latin typeface="Lato" pitchFamily="34" charset="0"/>
                <a:ea typeface="Lato" pitchFamily="34" charset="-122"/>
                <a:cs typeface="Lato" pitchFamily="34" charset="-120"/>
              </a:rPr>
              <a:t>Therefore, the model is fitting the training data well, but it is not able to generalize well to new data. </a:t>
            </a:r>
            <a:endParaRPr lang="en-US" dirty="0"/>
          </a:p>
        </p:txBody>
      </p:sp>
      <p:pic>
        <p:nvPicPr>
          <p:cNvPr id="7" name="Object 6" descr="preencoded.png"/>
          <p:cNvPicPr>
            <a:picLocks noChangeAspect="1"/>
          </p:cNvPicPr>
          <p:nvPr/>
        </p:nvPicPr>
        <p:blipFill>
          <a:blip r:embed="rId3"/>
          <a:srcRect l="-2924" t="-6965" r="-2924" b="-6965"/>
          <a:stretch/>
        </p:blipFill>
        <p:spPr>
          <a:xfrm>
            <a:off x="5170782" y="1542664"/>
            <a:ext cx="7013726" cy="407193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571357" y="1515286"/>
            <a:ext cx="11129412" cy="3491719"/>
          </a:xfrm>
          <a:prstGeom prst="rect">
            <a:avLst/>
          </a:prstGeom>
          <a:noFill/>
        </p:spPr>
        <p:txBody>
          <a:bodyPr wrap="square" lIns="0" tIns="0" rIns="0" bIns="0" rtlCol="0" anchor="t"/>
          <a:lstStyle/>
          <a:p>
            <a:pPr marL="242900" indent="-242900" algn="l">
              <a:lnSpc>
                <a:spcPts val="2052"/>
              </a:lnSpc>
              <a:buSzPct val="100000"/>
              <a:buChar char="•"/>
            </a:pPr>
            <a:r>
              <a:rPr lang="en-US" sz="1500" kern="0" spc="30" dirty="0">
                <a:solidFill>
                  <a:srgbClr val="0F3332"/>
                </a:solidFill>
                <a:latin typeface="Lato" pitchFamily="34" charset="0"/>
                <a:ea typeface="Lato" pitchFamily="34" charset="-122"/>
                <a:cs typeface="Lato" pitchFamily="34" charset="-120"/>
              </a:rPr>
              <a:t>Mobile Online Revenue Decision Tree Score: 0.23553027146665273</a:t>
            </a:r>
            <a:br>
              <a:rPr lang="en-US" sz="1500" kern="0" spc="30" dirty="0">
                <a:solidFill>
                  <a:srgbClr val="0F3332"/>
                </a:solidFill>
                <a:latin typeface="Lato" pitchFamily="34" charset="0"/>
                <a:ea typeface="Lato" pitchFamily="34" charset="-122"/>
                <a:cs typeface="Lato" pitchFamily="34" charset="-120"/>
              </a:rPr>
            </a:br>
            <a:r>
              <a:rPr lang="en-US" sz="1500" kern="0" spc="30" dirty="0">
                <a:solidFill>
                  <a:srgbClr val="0F3332"/>
                </a:solidFill>
                <a:latin typeface="Lato" pitchFamily="34" charset="0"/>
                <a:ea typeface="Lato" pitchFamily="34" charset="-122"/>
                <a:cs typeface="Lato" pitchFamily="34" charset="-120"/>
              </a:rPr>
              <a:t>Broadband Online Revenue Decision Tree Score: 0.5994158094341382</a:t>
            </a:r>
            <a:br>
              <a:rPr lang="en-US" sz="1500" kern="0" spc="30" dirty="0">
                <a:solidFill>
                  <a:srgbClr val="0F3332"/>
                </a:solidFill>
                <a:latin typeface="Lato" pitchFamily="34" charset="0"/>
                <a:ea typeface="Lato" pitchFamily="34" charset="-122"/>
                <a:cs typeface="Lato" pitchFamily="34" charset="-120"/>
              </a:rPr>
            </a:br>
            <a:r>
              <a:rPr lang="en-US" sz="1500" kern="0" spc="30" dirty="0">
                <a:solidFill>
                  <a:srgbClr val="0F3332"/>
                </a:solidFill>
                <a:latin typeface="Lato" pitchFamily="34" charset="0"/>
                <a:ea typeface="Lato" pitchFamily="34" charset="-122"/>
                <a:cs typeface="Lato" pitchFamily="34" charset="-120"/>
              </a:rPr>
              <a:t>Mobile online revenue model has a score of 0.2355, lower than the 0.5994 of broadband online revenue model, indicating better performance.</a:t>
            </a:r>
          </a:p>
          <a:p>
            <a:pPr marL="242900" indent="-242900" algn="l">
              <a:lnSpc>
                <a:spcPts val="2052"/>
              </a:lnSpc>
              <a:spcBef>
                <a:spcPts val="1987"/>
              </a:spcBef>
              <a:buSzPct val="100000"/>
              <a:buChar char="•"/>
            </a:pPr>
            <a:r>
              <a:rPr lang="en-US" sz="1500" kern="0" spc="30" dirty="0">
                <a:solidFill>
                  <a:srgbClr val="0F3332"/>
                </a:solidFill>
                <a:latin typeface="Lato" pitchFamily="34" charset="0"/>
                <a:ea typeface="Lato" pitchFamily="34" charset="-122"/>
                <a:cs typeface="Lato" pitchFamily="34" charset="-120"/>
              </a:rPr>
              <a:t>Mobile Online Revenue MSE: 21886238380.5</a:t>
            </a:r>
            <a:br>
              <a:rPr lang="en-US" sz="1500" kern="0" spc="30" dirty="0">
                <a:solidFill>
                  <a:srgbClr val="0F3332"/>
                </a:solidFill>
                <a:latin typeface="Lato" pitchFamily="34" charset="0"/>
                <a:ea typeface="Lato" pitchFamily="34" charset="-122"/>
                <a:cs typeface="Lato" pitchFamily="34" charset="-120"/>
              </a:rPr>
            </a:br>
            <a:r>
              <a:rPr lang="en-US" sz="1500" kern="0" spc="30" dirty="0">
                <a:solidFill>
                  <a:srgbClr val="0F3332"/>
                </a:solidFill>
                <a:latin typeface="Lato" pitchFamily="34" charset="0"/>
                <a:ea typeface="Lato" pitchFamily="34" charset="-122"/>
                <a:cs typeface="Lato" pitchFamily="34" charset="-120"/>
              </a:rPr>
              <a:t>Broadband Online Revenue MSE: 7012618.0</a:t>
            </a:r>
            <a:br>
              <a:rPr lang="en-US" sz="1500" kern="0" spc="30" dirty="0">
                <a:solidFill>
                  <a:srgbClr val="0F3332"/>
                </a:solidFill>
                <a:latin typeface="Lato" pitchFamily="34" charset="0"/>
                <a:ea typeface="Lato" pitchFamily="34" charset="-122"/>
                <a:cs typeface="Lato" pitchFamily="34" charset="-120"/>
              </a:rPr>
            </a:br>
            <a:r>
              <a:rPr lang="en-US" sz="1500" kern="0" spc="30" dirty="0">
                <a:solidFill>
                  <a:srgbClr val="0F3332"/>
                </a:solidFill>
                <a:latin typeface="Lato" pitchFamily="34" charset="0"/>
                <a:ea typeface="Lato" pitchFamily="34" charset="-122"/>
                <a:cs typeface="Lato" pitchFamily="34" charset="-120"/>
              </a:rPr>
              <a:t>The MSE for the mobile online revenue model is 21886238380.5, which is quite high, whereas the broadband online revenue model has a much lower MSE of 7012618.0, indicating better performance.</a:t>
            </a:r>
          </a:p>
          <a:p>
            <a:pPr marL="242900" indent="-242900" algn="l">
              <a:lnSpc>
                <a:spcPts val="2052"/>
              </a:lnSpc>
              <a:spcBef>
                <a:spcPts val="1987"/>
              </a:spcBef>
              <a:buSzPct val="100000"/>
              <a:buChar char="•"/>
            </a:pPr>
            <a:r>
              <a:rPr lang="en-US" sz="1500" kern="0" spc="30" dirty="0">
                <a:solidFill>
                  <a:srgbClr val="0F3332"/>
                </a:solidFill>
                <a:latin typeface="Lato" pitchFamily="34" charset="0"/>
                <a:ea typeface="Lato" pitchFamily="34" charset="-122"/>
                <a:cs typeface="Lato" pitchFamily="34" charset="-120"/>
              </a:rPr>
              <a:t>It suggests Decision Tree model is performing poorly, with high errors in predictions, making it hard for businesses to make reliable decisions from its outputs.</a:t>
            </a:r>
            <a:endParaRPr lang="en-US" dirty="0"/>
          </a:p>
        </p:txBody>
      </p:sp>
      <p:sp>
        <p:nvSpPr>
          <p:cNvPr id="3" name="Object 2"/>
          <p:cNvSpPr/>
          <p:nvPr/>
        </p:nvSpPr>
        <p:spPr>
          <a:xfrm>
            <a:off x="571357" y="618077"/>
            <a:ext cx="11482857" cy="405538"/>
          </a:xfrm>
          <a:prstGeom prst="rect">
            <a:avLst/>
          </a:prstGeom>
          <a:noFill/>
        </p:spPr>
        <p:txBody>
          <a:bodyPr wrap="square" lIns="0" tIns="0" rIns="0" bIns="0" rtlCol="0" anchor="t"/>
          <a:lstStyle/>
          <a:p>
            <a:pPr algn="l">
              <a:lnSpc>
                <a:spcPts val="3195"/>
              </a:lnSpc>
              <a:buNone/>
            </a:pPr>
            <a:r>
              <a:rPr lang="en-US" sz="3000" b="1" dirty="0">
                <a:solidFill>
                  <a:srgbClr val="DC582A"/>
                </a:solidFill>
                <a:latin typeface="Roboto" pitchFamily="34" charset="0"/>
                <a:ea typeface="Roboto" pitchFamily="34" charset="-122"/>
                <a:cs typeface="Roboto" pitchFamily="34" charset="-120"/>
              </a:rPr>
              <a:t>Decision Trees Model</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8102"/>
            <a:ext cx="12188952" cy="405538"/>
          </a:xfrm>
          <a:prstGeom prst="rect">
            <a:avLst/>
          </a:prstGeom>
          <a:noFill/>
        </p:spPr>
        <p:txBody>
          <a:bodyPr wrap="square" lIns="0" tIns="0" rIns="0" bIns="0" rtlCol="0" anchor="t"/>
          <a:lstStyle/>
          <a:p>
            <a:pPr algn="l">
              <a:lnSpc>
                <a:spcPts val="3195"/>
              </a:lnSpc>
              <a:buNone/>
            </a:pPr>
            <a:r>
              <a:rPr lang="en-US" sz="3000" b="1" dirty="0">
                <a:solidFill>
                  <a:srgbClr val="DC582A"/>
                </a:solidFill>
                <a:latin typeface="Roboto" pitchFamily="34" charset="0"/>
                <a:ea typeface="Roboto" pitchFamily="34" charset="-122"/>
                <a:cs typeface="Roboto" pitchFamily="34" charset="-120"/>
              </a:rPr>
              <a:t>Regression Analysis</a:t>
            </a:r>
            <a:endParaRPr lang="en-US" dirty="0"/>
          </a:p>
        </p:txBody>
      </p:sp>
      <p:pic>
        <p:nvPicPr>
          <p:cNvPr id="3" name="Object 2" descr="preencoded.png"/>
          <p:cNvPicPr>
            <a:picLocks noChangeAspect="1"/>
          </p:cNvPicPr>
          <p:nvPr/>
        </p:nvPicPr>
        <p:blipFill>
          <a:blip r:embed="rId3"/>
          <a:srcRect/>
          <a:stretch/>
        </p:blipFill>
        <p:spPr>
          <a:xfrm>
            <a:off x="5151737" y="1228418"/>
            <a:ext cx="6483739" cy="4635264"/>
          </a:xfrm>
          <a:prstGeom prst="rect">
            <a:avLst/>
          </a:prstGeom>
        </p:spPr>
      </p:pic>
      <p:sp>
        <p:nvSpPr>
          <p:cNvPr id="4" name="Object 3"/>
          <p:cNvSpPr/>
          <p:nvPr/>
        </p:nvSpPr>
        <p:spPr>
          <a:xfrm>
            <a:off x="677945" y="1592724"/>
            <a:ext cx="4711514" cy="899361"/>
          </a:xfrm>
          <a:prstGeom prst="rect">
            <a:avLst/>
          </a:prstGeom>
          <a:noFill/>
        </p:spPr>
        <p:txBody>
          <a:bodyPr wrap="square" lIns="0" tIns="0" rIns="0" bIns="0" rtlCol="0" anchor="t"/>
          <a:lstStyle/>
          <a:p>
            <a:pPr algn="l">
              <a:lnSpc>
                <a:spcPts val="2204"/>
              </a:lnSpc>
              <a:buNone/>
            </a:pPr>
            <a:r>
              <a:rPr lang="en-US" sz="1400" kern="0" spc="31" dirty="0">
                <a:solidFill>
                  <a:srgbClr val="000000">
                    <a:alpha val="80000"/>
                  </a:srgbClr>
                </a:solidFill>
                <a:latin typeface="Lato" pitchFamily="34" charset="0"/>
                <a:ea typeface="Lato" pitchFamily="34" charset="-122"/>
                <a:cs typeface="Lato" pitchFamily="34" charset="-120"/>
              </a:rPr>
              <a:t>The scatter plot shows a slope of 1, indicating that the model has accurately predicted the target variable and is a good fit. Predictions can be relied upon.</a:t>
            </a:r>
            <a:endParaRPr lang="en-US" sz="1400" dirty="0"/>
          </a:p>
        </p:txBody>
      </p:sp>
      <p:sp>
        <p:nvSpPr>
          <p:cNvPr id="5" name="Object 4"/>
          <p:cNvSpPr/>
          <p:nvPr/>
        </p:nvSpPr>
        <p:spPr>
          <a:xfrm>
            <a:off x="677945" y="2546799"/>
            <a:ext cx="4711514" cy="279727"/>
          </a:xfrm>
          <a:prstGeom prst="rect">
            <a:avLst/>
          </a:prstGeom>
          <a:noFill/>
        </p:spPr>
        <p:txBody>
          <a:bodyPr wrap="square" lIns="0" tIns="0" rIns="0" bIns="0" rtlCol="0" anchor="t"/>
          <a:lstStyle/>
          <a:p>
            <a:pPr algn="l">
              <a:lnSpc>
                <a:spcPts val="2204"/>
              </a:lnSpc>
              <a:spcBef>
                <a:spcPts val="1125"/>
              </a:spcBef>
              <a:buNone/>
            </a:pPr>
            <a:r>
              <a:rPr lang="en-US" sz="1400" kern="0" spc="31" dirty="0">
                <a:solidFill>
                  <a:srgbClr val="000000">
                    <a:alpha val="80000"/>
                  </a:srgbClr>
                </a:solidFill>
                <a:latin typeface="Lato" pitchFamily="34" charset="0"/>
                <a:ea typeface="Lato" pitchFamily="34" charset="-122"/>
                <a:cs typeface="Lato" pitchFamily="34" charset="-120"/>
              </a:rPr>
              <a:t>MSE: 8.21e-18, R-squared: 1.0</a:t>
            </a:r>
            <a:endParaRPr lang="en-US" sz="1400" dirty="0"/>
          </a:p>
        </p:txBody>
      </p:sp>
      <p:sp>
        <p:nvSpPr>
          <p:cNvPr id="6" name="Object 5"/>
          <p:cNvSpPr/>
          <p:nvPr/>
        </p:nvSpPr>
        <p:spPr>
          <a:xfrm>
            <a:off x="677945" y="2986596"/>
            <a:ext cx="4711514" cy="1118908"/>
          </a:xfrm>
          <a:prstGeom prst="rect">
            <a:avLst/>
          </a:prstGeom>
          <a:noFill/>
        </p:spPr>
        <p:txBody>
          <a:bodyPr wrap="square" lIns="0" tIns="0" rIns="0" bIns="0" rtlCol="0" anchor="t"/>
          <a:lstStyle/>
          <a:p>
            <a:pPr algn="l">
              <a:lnSpc>
                <a:spcPts val="2204"/>
              </a:lnSpc>
              <a:spcBef>
                <a:spcPts val="1125"/>
              </a:spcBef>
              <a:buNone/>
            </a:pPr>
            <a:r>
              <a:rPr lang="en-US" sz="1400" kern="0" spc="31" dirty="0">
                <a:solidFill>
                  <a:srgbClr val="000000">
                    <a:alpha val="80000"/>
                  </a:srgbClr>
                </a:solidFill>
                <a:latin typeface="Lato" pitchFamily="34" charset="0"/>
                <a:ea typeface="Lato" pitchFamily="34" charset="-122"/>
                <a:cs typeface="Lato" pitchFamily="34" charset="-120"/>
              </a:rPr>
              <a:t>The MSE of 8.21836364051445e-18 &amp; an R-squared value of 1.0 indicate the model's predicted values are almost exactly the same as the actual values, with no error or deviation.</a:t>
            </a:r>
            <a:endParaRPr lang="en-US" sz="1400" dirty="0"/>
          </a:p>
        </p:txBody>
      </p:sp>
      <p:sp>
        <p:nvSpPr>
          <p:cNvPr id="7" name="Object 6"/>
          <p:cNvSpPr/>
          <p:nvPr/>
        </p:nvSpPr>
        <p:spPr>
          <a:xfrm>
            <a:off x="677945" y="4201537"/>
            <a:ext cx="4711514" cy="520768"/>
          </a:xfrm>
          <a:prstGeom prst="rect">
            <a:avLst/>
          </a:prstGeom>
          <a:noFill/>
        </p:spPr>
        <p:txBody>
          <a:bodyPr wrap="square" lIns="0" tIns="0" rIns="0" bIns="0" rtlCol="0" anchor="t"/>
          <a:lstStyle/>
          <a:p>
            <a:pPr algn="l">
              <a:lnSpc>
                <a:spcPts val="2052"/>
              </a:lnSpc>
              <a:spcBef>
                <a:spcPts val="1165"/>
              </a:spcBef>
              <a:buNone/>
            </a:pPr>
            <a:r>
              <a:rPr lang="en-US" sz="1400" kern="0" spc="29" dirty="0">
                <a:solidFill>
                  <a:srgbClr val="0F3332"/>
                </a:solidFill>
                <a:latin typeface="Lato" pitchFamily="34" charset="0"/>
                <a:ea typeface="Lato" pitchFamily="34" charset="-122"/>
                <a:cs typeface="Lato" pitchFamily="34" charset="-120"/>
              </a:rPr>
              <a:t>A low MSE and high R-squared value in a regression model indicate accuracy &amp; reliable predictions.</a:t>
            </a:r>
            <a:endParaRPr lang="en-US" sz="1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8102"/>
            <a:ext cx="12188952" cy="405538"/>
          </a:xfrm>
          <a:prstGeom prst="rect">
            <a:avLst/>
          </a:prstGeom>
          <a:noFill/>
        </p:spPr>
        <p:txBody>
          <a:bodyPr wrap="square" lIns="0" tIns="0" rIns="0" bIns="0" rtlCol="0" anchor="t"/>
          <a:lstStyle/>
          <a:p>
            <a:pPr algn="l">
              <a:lnSpc>
                <a:spcPts val="3195"/>
              </a:lnSpc>
              <a:buNone/>
            </a:pPr>
            <a:r>
              <a:rPr lang="en-US" sz="3000" b="1" dirty="0">
                <a:solidFill>
                  <a:srgbClr val="DC582A"/>
                </a:solidFill>
                <a:latin typeface="Roboto" pitchFamily="34" charset="0"/>
                <a:ea typeface="Roboto" pitchFamily="34" charset="-122"/>
                <a:cs typeface="Roboto" pitchFamily="34" charset="-120"/>
              </a:rPr>
              <a:t>Data Analytics</a:t>
            </a:r>
            <a:endParaRPr lang="en-US" dirty="0"/>
          </a:p>
        </p:txBody>
      </p:sp>
      <p:sp>
        <p:nvSpPr>
          <p:cNvPr id="3" name="Object 2"/>
          <p:cNvSpPr/>
          <p:nvPr/>
        </p:nvSpPr>
        <p:spPr>
          <a:xfrm>
            <a:off x="952262" y="3180356"/>
            <a:ext cx="4809346" cy="3139254"/>
          </a:xfrm>
          <a:prstGeom prst="rect">
            <a:avLst/>
          </a:prstGeom>
          <a:noFill/>
        </p:spPr>
        <p:txBody>
          <a:bodyPr wrap="square" lIns="0" tIns="0" rIns="0" bIns="0" rtlCol="0" anchor="t"/>
          <a:lstStyle/>
          <a:p>
            <a:pPr algn="l">
              <a:lnSpc>
                <a:spcPts val="3140"/>
              </a:lnSpc>
              <a:buNone/>
            </a:pPr>
            <a:r>
              <a:rPr lang="en-US" sz="2295" kern="0" spc="46" dirty="0">
                <a:solidFill>
                  <a:srgbClr val="DC582A"/>
                </a:solidFill>
                <a:latin typeface="Lato" pitchFamily="34" charset="0"/>
                <a:ea typeface="Lato" pitchFamily="34" charset="-122"/>
                <a:cs typeface="Lato" pitchFamily="34" charset="-120"/>
              </a:rPr>
              <a:t>Channels</a:t>
            </a:r>
          </a:p>
          <a:p>
            <a:pPr lvl="1" algn="l">
              <a:lnSpc>
                <a:spcPts val="2111"/>
              </a:lnSpc>
              <a:spcBef>
                <a:spcPts val="240"/>
              </a:spcBef>
              <a:buNone/>
            </a:pPr>
            <a:r>
              <a:rPr lang="en-US" sz="1466" b="1" kern="0" spc="29" dirty="0">
                <a:solidFill>
                  <a:srgbClr val="DC582A"/>
                </a:solidFill>
                <a:latin typeface="Lato" pitchFamily="34" charset="0"/>
                <a:ea typeface="Lato" pitchFamily="34" charset="-122"/>
                <a:cs typeface="Lato" pitchFamily="34" charset="-120"/>
              </a:rPr>
              <a:t>Mobile ROI: 29.55134352389633</a:t>
            </a:r>
            <a:br>
              <a:rPr lang="en-US" sz="1466" b="1" kern="0" spc="29" dirty="0">
                <a:solidFill>
                  <a:srgbClr val="DC582A"/>
                </a:solidFill>
                <a:latin typeface="Lato" pitchFamily="34" charset="0"/>
                <a:ea typeface="Lato" pitchFamily="34" charset="-122"/>
                <a:cs typeface="Lato" pitchFamily="34" charset="-120"/>
              </a:rPr>
            </a:br>
            <a:r>
              <a:rPr lang="en-US" sz="1466" b="1" kern="0" spc="29" dirty="0">
                <a:solidFill>
                  <a:srgbClr val="DC582A"/>
                </a:solidFill>
                <a:latin typeface="Lato" pitchFamily="34" charset="0"/>
                <a:ea typeface="Lato" pitchFamily="34" charset="-122"/>
                <a:cs typeface="Lato" pitchFamily="34" charset="-120"/>
              </a:rPr>
              <a:t>Broadband ROI: 0.9242191394343714</a:t>
            </a:r>
            <a:br>
              <a:rPr lang="en-US" sz="1466" b="1" kern="0" spc="29" dirty="0">
                <a:solidFill>
                  <a:srgbClr val="DC582A"/>
                </a:solidFill>
                <a:latin typeface="Lato" pitchFamily="34" charset="0"/>
                <a:ea typeface="Lato" pitchFamily="34" charset="-122"/>
                <a:cs typeface="Lato" pitchFamily="34" charset="-120"/>
              </a:rPr>
            </a:br>
            <a:r>
              <a:rPr lang="en-US" sz="1466" b="1" kern="0" spc="29" dirty="0">
                <a:solidFill>
                  <a:srgbClr val="DC582A"/>
                </a:solidFill>
                <a:latin typeface="Lato" pitchFamily="34" charset="0"/>
                <a:ea typeface="Lato" pitchFamily="34" charset="-122"/>
                <a:cs typeface="Lato" pitchFamily="34" charset="-120"/>
              </a:rPr>
              <a:t>SME ROI: 24.06665688719855</a:t>
            </a:r>
          </a:p>
          <a:p>
            <a:pPr lvl="1" algn="l">
              <a:lnSpc>
                <a:spcPts val="2111"/>
              </a:lnSpc>
              <a:spcBef>
                <a:spcPts val="435"/>
              </a:spcBef>
              <a:buNone/>
            </a:pPr>
            <a:r>
              <a:rPr lang="en-US" sz="1466" kern="0" spc="29" dirty="0">
                <a:solidFill>
                  <a:srgbClr val="000000">
                    <a:alpha val="80000"/>
                  </a:srgbClr>
                </a:solidFill>
                <a:latin typeface="Lato" pitchFamily="34" charset="0"/>
                <a:ea typeface="Lato" pitchFamily="34" charset="-122"/>
                <a:cs typeface="Lato" pitchFamily="34" charset="-120"/>
              </a:rPr>
              <a:t>For every $1 spent on Mobile advertising, a return of $29.55 is seen (highest ROI). Broadband channel has an ROI of 0.92, low performance, while SME channel returns 24.07 (high ROI) which suggests that efforts are paying off.</a:t>
            </a:r>
            <a:endParaRPr lang="en-US" dirty="0"/>
          </a:p>
        </p:txBody>
      </p:sp>
      <p:sp>
        <p:nvSpPr>
          <p:cNvPr id="4" name="Object 3"/>
          <p:cNvSpPr/>
          <p:nvPr/>
        </p:nvSpPr>
        <p:spPr>
          <a:xfrm>
            <a:off x="6284928" y="3180355"/>
            <a:ext cx="4961299" cy="3042891"/>
          </a:xfrm>
          <a:prstGeom prst="rect">
            <a:avLst/>
          </a:prstGeom>
          <a:noFill/>
        </p:spPr>
        <p:txBody>
          <a:bodyPr wrap="square" lIns="0" tIns="0" rIns="0" bIns="0" rtlCol="0" anchor="t"/>
          <a:lstStyle/>
          <a:p>
            <a:pPr algn="l">
              <a:lnSpc>
                <a:spcPts val="3140"/>
              </a:lnSpc>
              <a:buNone/>
            </a:pPr>
            <a:r>
              <a:rPr lang="en-US" sz="2295" kern="0" spc="46" dirty="0">
                <a:solidFill>
                  <a:srgbClr val="DC582A"/>
                </a:solidFill>
                <a:latin typeface="Lato" pitchFamily="34" charset="0"/>
                <a:ea typeface="Lato" pitchFamily="34" charset="-122"/>
                <a:cs typeface="Lato" pitchFamily="34" charset="-120"/>
              </a:rPr>
              <a:t>Expected revenue for each channel</a:t>
            </a:r>
          </a:p>
          <a:p>
            <a:pPr lvl="1" algn="l">
              <a:lnSpc>
                <a:spcPts val="2111"/>
              </a:lnSpc>
              <a:spcBef>
                <a:spcPts val="240"/>
              </a:spcBef>
              <a:buNone/>
            </a:pPr>
            <a:r>
              <a:rPr lang="en-US" sz="1466" kern="0" spc="29" dirty="0">
                <a:solidFill>
                  <a:srgbClr val="000000">
                    <a:alpha val="80000"/>
                  </a:srgbClr>
                </a:solidFill>
                <a:latin typeface="Lato" pitchFamily="34" charset="0"/>
                <a:ea typeface="Lato" pitchFamily="34" charset="-122"/>
                <a:cs typeface="Lato" pitchFamily="34" charset="-120"/>
              </a:rPr>
              <a:t>For next 5 weeks,</a:t>
            </a:r>
            <a:br>
              <a:rPr lang="en-US" sz="1466" kern="0" spc="29" dirty="0">
                <a:solidFill>
                  <a:srgbClr val="000000">
                    <a:alpha val="80000"/>
                  </a:srgbClr>
                </a:solidFill>
                <a:latin typeface="Lato" pitchFamily="34" charset="0"/>
                <a:ea typeface="Lato" pitchFamily="34" charset="-122"/>
                <a:cs typeface="Lato" pitchFamily="34" charset="-120"/>
              </a:rPr>
            </a:br>
            <a:r>
              <a:rPr lang="en-US" sz="1466" kern="0" spc="29" dirty="0">
                <a:solidFill>
                  <a:srgbClr val="000000">
                    <a:alpha val="80000"/>
                  </a:srgbClr>
                </a:solidFill>
                <a:latin typeface="Lato" pitchFamily="34" charset="0"/>
                <a:ea typeface="Lato" pitchFamily="34" charset="-122"/>
                <a:cs typeface="Lato" pitchFamily="34" charset="-120"/>
              </a:rPr>
              <a:t>Mobile Expected Online Revenue is  $17,786,496, $11,420,475, $6,594,816, $10,786,272 and  $5,360,784. </a:t>
            </a:r>
            <a:br>
              <a:rPr lang="en-US" sz="1466" kern="0" spc="29" dirty="0">
                <a:solidFill>
                  <a:srgbClr val="000000">
                    <a:alpha val="80000"/>
                  </a:srgbClr>
                </a:solidFill>
                <a:latin typeface="Lato" pitchFamily="34" charset="0"/>
                <a:ea typeface="Lato" pitchFamily="34" charset="-122"/>
                <a:cs typeface="Lato" pitchFamily="34" charset="-120"/>
              </a:rPr>
            </a:br>
            <a:r>
              <a:rPr lang="en-US" sz="1466" kern="0" spc="29" dirty="0">
                <a:solidFill>
                  <a:srgbClr val="000000">
                    <a:alpha val="80000"/>
                  </a:srgbClr>
                </a:solidFill>
                <a:latin typeface="Lato" pitchFamily="34" charset="0"/>
                <a:ea typeface="Lato" pitchFamily="34" charset="-122"/>
                <a:cs typeface="Lato" pitchFamily="34" charset="-120"/>
              </a:rPr>
              <a:t>Broadband Expected Online Revenue is $4,634,840, $4,323,250, $4,034,066, $2,748,295 and $4,324,996</a:t>
            </a:r>
            <a:br>
              <a:rPr lang="en-US" sz="1466" kern="0" spc="29" dirty="0">
                <a:solidFill>
                  <a:srgbClr val="000000">
                    <a:alpha val="80000"/>
                  </a:srgbClr>
                </a:solidFill>
                <a:latin typeface="Lato" pitchFamily="34" charset="0"/>
                <a:ea typeface="Lato" pitchFamily="34" charset="-122"/>
                <a:cs typeface="Lato" pitchFamily="34" charset="-120"/>
              </a:rPr>
            </a:br>
            <a:r>
              <a:rPr lang="en-US" sz="1466" kern="0" spc="29" dirty="0">
                <a:solidFill>
                  <a:srgbClr val="000000">
                    <a:alpha val="80000"/>
                  </a:srgbClr>
                </a:solidFill>
                <a:latin typeface="Lato" pitchFamily="34" charset="0"/>
                <a:ea typeface="Lato" pitchFamily="34" charset="-122"/>
                <a:cs typeface="Lato" pitchFamily="34" charset="-120"/>
              </a:rPr>
              <a:t>SME Expected Online Revenue is $29,500, $30,500, $33,000, $21,500, and $44000</a:t>
            </a:r>
            <a:endParaRPr lang="en-US"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262" y="2851925"/>
            <a:ext cx="4961284" cy="9523"/>
          </a:xfrm>
          <a:prstGeom prst="rect">
            <a:avLst/>
          </a:prstGeom>
        </p:spPr>
      </p:pic>
      <p:sp>
        <p:nvSpPr>
          <p:cNvPr id="6" name="Object 5"/>
          <p:cNvSpPr/>
          <p:nvPr/>
        </p:nvSpPr>
        <p:spPr>
          <a:xfrm>
            <a:off x="952262" y="2372322"/>
            <a:ext cx="5446938" cy="291961"/>
          </a:xfrm>
          <a:prstGeom prst="rect">
            <a:avLst/>
          </a:prstGeom>
          <a:noFill/>
        </p:spPr>
        <p:txBody>
          <a:bodyPr wrap="square" lIns="0" tIns="0" rIns="0" bIns="0" rtlCol="0" anchor="ctr"/>
          <a:lstStyle/>
          <a:p>
            <a:pPr algn="l">
              <a:lnSpc>
                <a:spcPts val="2300"/>
              </a:lnSpc>
              <a:buNone/>
            </a:pPr>
            <a:r>
              <a:rPr lang="en-US" sz="2160" b="1" dirty="0">
                <a:solidFill>
                  <a:srgbClr val="DC582A"/>
                </a:solidFill>
                <a:latin typeface="Roboto" pitchFamily="34" charset="0"/>
                <a:ea typeface="Roboto" pitchFamily="34" charset="-122"/>
                <a:cs typeface="Roboto" pitchFamily="34" charset="-120"/>
              </a:rPr>
              <a:t>Return on Investments</a:t>
            </a:r>
            <a:endParaRPr lang="en-US" dirty="0"/>
          </a:p>
        </p:txBody>
      </p:sp>
      <p:pic>
        <p:nvPicPr>
          <p:cNvPr id="7" name="Object 6"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84943" y="2851925"/>
            <a:ext cx="4961284" cy="9523"/>
          </a:xfrm>
          <a:prstGeom prst="rect">
            <a:avLst/>
          </a:prstGeom>
        </p:spPr>
      </p:pic>
      <p:sp>
        <p:nvSpPr>
          <p:cNvPr id="8" name="Object 7"/>
          <p:cNvSpPr/>
          <p:nvPr/>
        </p:nvSpPr>
        <p:spPr>
          <a:xfrm>
            <a:off x="6284928" y="2372322"/>
            <a:ext cx="5446938" cy="291961"/>
          </a:xfrm>
          <a:prstGeom prst="rect">
            <a:avLst/>
          </a:prstGeom>
          <a:noFill/>
        </p:spPr>
        <p:txBody>
          <a:bodyPr wrap="square" lIns="0" tIns="0" rIns="0" bIns="0" rtlCol="0" anchor="ctr"/>
          <a:lstStyle/>
          <a:p>
            <a:pPr algn="l">
              <a:lnSpc>
                <a:spcPts val="2300"/>
              </a:lnSpc>
              <a:buNone/>
            </a:pPr>
            <a:r>
              <a:rPr lang="en-US" sz="2160" b="1" dirty="0">
                <a:solidFill>
                  <a:srgbClr val="DC582A"/>
                </a:solidFill>
                <a:latin typeface="Roboto" pitchFamily="34" charset="0"/>
                <a:ea typeface="Roboto" pitchFamily="34" charset="-122"/>
                <a:cs typeface="Roboto" pitchFamily="34" charset="-120"/>
              </a:rPr>
              <a:t>Predicted Online Revenue </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9076644" y="476131"/>
            <a:ext cx="2645700" cy="5913546"/>
          </a:xfrm>
          <a:prstGeom prst="rect">
            <a:avLst/>
          </a:prstGeom>
          <a:solidFill>
            <a:srgbClr val="F4F7F8"/>
          </a:solidFill>
        </p:spPr>
      </p:sp>
      <p:sp>
        <p:nvSpPr>
          <p:cNvPr id="3" name="Object 2"/>
          <p:cNvSpPr/>
          <p:nvPr/>
        </p:nvSpPr>
        <p:spPr>
          <a:xfrm>
            <a:off x="9147815" y="1177478"/>
            <a:ext cx="2574529" cy="1216779"/>
          </a:xfrm>
          <a:prstGeom prst="rect">
            <a:avLst/>
          </a:prstGeom>
          <a:noFill/>
        </p:spPr>
        <p:txBody>
          <a:bodyPr wrap="square" lIns="0" tIns="0" rIns="0" bIns="0" rtlCol="0" anchor="t"/>
          <a:lstStyle/>
          <a:p>
            <a:pPr algn="l">
              <a:lnSpc>
                <a:spcPts val="4793"/>
              </a:lnSpc>
              <a:buNone/>
            </a:pPr>
            <a:r>
              <a:rPr lang="en-US" sz="4500" b="1" dirty="0">
                <a:solidFill>
                  <a:srgbClr val="DC582A"/>
                </a:solidFill>
                <a:latin typeface="Roboto" pitchFamily="34" charset="0"/>
                <a:ea typeface="Roboto" pitchFamily="34" charset="-122"/>
                <a:cs typeface="Roboto" pitchFamily="34" charset="-120"/>
              </a:rPr>
              <a:t>Key Findings</a:t>
            </a:r>
            <a:endParaRPr lang="en-US" dirty="0"/>
          </a:p>
        </p:txBody>
      </p:sp>
      <p:sp>
        <p:nvSpPr>
          <p:cNvPr id="4" name="Object 3"/>
          <p:cNvSpPr/>
          <p:nvPr/>
        </p:nvSpPr>
        <p:spPr>
          <a:xfrm>
            <a:off x="952262" y="1057374"/>
            <a:ext cx="3311374" cy="3977843"/>
          </a:xfrm>
          <a:prstGeom prst="rect">
            <a:avLst/>
          </a:prstGeom>
          <a:noFill/>
        </p:spPr>
        <p:txBody>
          <a:bodyPr wrap="square" lIns="0" tIns="0" rIns="0" bIns="0" rtlCol="0" anchor="t"/>
          <a:lstStyle/>
          <a:p>
            <a:pPr marL="242900" indent="-242900" algn="l">
              <a:lnSpc>
                <a:spcPts val="2825"/>
              </a:lnSpc>
              <a:buSzPct val="100000"/>
              <a:buChar char="•"/>
            </a:pPr>
            <a:r>
              <a:rPr lang="en-US" kern="0" spc="41" dirty="0">
                <a:solidFill>
                  <a:srgbClr val="0F3332"/>
                </a:solidFill>
                <a:latin typeface="Lato" pitchFamily="34" charset="0"/>
                <a:ea typeface="Lato" pitchFamily="34" charset="-122"/>
                <a:cs typeface="Lato" pitchFamily="34" charset="-120"/>
              </a:rPr>
              <a:t>ROAS (Return On Advertising Spend)</a:t>
            </a:r>
          </a:p>
          <a:p>
            <a:pPr lvl="1" algn="l">
              <a:lnSpc>
                <a:spcPts val="1795"/>
              </a:lnSpc>
              <a:spcBef>
                <a:spcPts val="391"/>
              </a:spcBef>
              <a:buNone/>
            </a:pPr>
            <a:r>
              <a:rPr lang="en-US" sz="1246" kern="0" spc="25" dirty="0">
                <a:solidFill>
                  <a:srgbClr val="000000">
                    <a:alpha val="87000"/>
                  </a:srgbClr>
                </a:solidFill>
                <a:latin typeface="Lato" pitchFamily="34" charset="0"/>
                <a:ea typeface="Lato" pitchFamily="34" charset="-122"/>
                <a:cs typeface="Lato" pitchFamily="34" charset="-120"/>
              </a:rPr>
              <a:t>September 5, 2022 (23.25 ROAS) and September 12, 2022 (19.27 ROAS) were the highest while February 27, 2023 (0.84 ROAS) was the lowest.</a:t>
            </a:r>
          </a:p>
          <a:p>
            <a:pPr lvl="1" algn="l">
              <a:lnSpc>
                <a:spcPts val="1795"/>
              </a:lnSpc>
              <a:spcBef>
                <a:spcPts val="370"/>
              </a:spcBef>
              <a:buNone/>
            </a:pPr>
            <a:r>
              <a:rPr lang="en-US" sz="1246" kern="0" spc="25" dirty="0">
                <a:solidFill>
                  <a:srgbClr val="000000">
                    <a:alpha val="87000"/>
                  </a:srgbClr>
                </a:solidFill>
                <a:latin typeface="Lato" pitchFamily="34" charset="0"/>
                <a:ea typeface="Lato" pitchFamily="34" charset="-122"/>
                <a:cs typeface="Lato" pitchFamily="34" charset="-120"/>
              </a:rPr>
              <a:t>High ROAS increases efficiency of advertising spend and revenue ROI.</a:t>
            </a:r>
          </a:p>
          <a:p>
            <a:pPr marL="242900" indent="-242900" algn="l">
              <a:lnSpc>
                <a:spcPts val="2825"/>
              </a:lnSpc>
              <a:spcBef>
                <a:spcPts val="2196"/>
              </a:spcBef>
              <a:buSzPct val="100000"/>
              <a:buChar char="•"/>
            </a:pPr>
            <a:r>
              <a:rPr lang="en-US" kern="0" spc="41" dirty="0">
                <a:solidFill>
                  <a:srgbClr val="0F3332"/>
                </a:solidFill>
                <a:latin typeface="Lato" pitchFamily="34" charset="0"/>
                <a:ea typeface="Lato" pitchFamily="34" charset="-122"/>
                <a:cs typeface="Lato" pitchFamily="34" charset="-120"/>
              </a:rPr>
              <a:t>Correlation Coefficient</a:t>
            </a:r>
          </a:p>
          <a:p>
            <a:pPr lvl="1" algn="l">
              <a:lnSpc>
                <a:spcPts val="1795"/>
              </a:lnSpc>
              <a:spcBef>
                <a:spcPts val="391"/>
              </a:spcBef>
              <a:buNone/>
            </a:pPr>
            <a:r>
              <a:rPr lang="en-US" sz="1246" kern="0" spc="25" dirty="0">
                <a:solidFill>
                  <a:srgbClr val="000000">
                    <a:alpha val="80000"/>
                  </a:srgbClr>
                </a:solidFill>
                <a:latin typeface="Lato" pitchFamily="34" charset="0"/>
                <a:ea typeface="Lato" pitchFamily="34" charset="-122"/>
                <a:cs typeface="Lato" pitchFamily="34" charset="-120"/>
              </a:rPr>
              <a:t>A 0.2873901395791299 correlation coefficient indicates a positive, but weak, correlation between media spend and online conversions.</a:t>
            </a:r>
            <a:endParaRPr lang="en-US" dirty="0"/>
          </a:p>
        </p:txBody>
      </p:sp>
      <p:sp>
        <p:nvSpPr>
          <p:cNvPr id="5" name="Object 4"/>
          <p:cNvSpPr/>
          <p:nvPr/>
        </p:nvSpPr>
        <p:spPr>
          <a:xfrm>
            <a:off x="4776387" y="1057374"/>
            <a:ext cx="3621889" cy="5059341"/>
          </a:xfrm>
          <a:prstGeom prst="rect">
            <a:avLst/>
          </a:prstGeom>
          <a:noFill/>
        </p:spPr>
        <p:txBody>
          <a:bodyPr wrap="square" lIns="0" tIns="0" rIns="0" bIns="0" rtlCol="0" anchor="t"/>
          <a:lstStyle/>
          <a:p>
            <a:pPr marL="242900" indent="-242900" algn="l">
              <a:lnSpc>
                <a:spcPts val="2825"/>
              </a:lnSpc>
              <a:buSzPct val="100000"/>
              <a:buChar char="•"/>
            </a:pPr>
            <a:r>
              <a:rPr lang="en-US" kern="0" spc="41" dirty="0">
                <a:solidFill>
                  <a:srgbClr val="0F3332"/>
                </a:solidFill>
                <a:latin typeface="Lato" pitchFamily="34" charset="0"/>
                <a:ea typeface="Lato" pitchFamily="34" charset="-122"/>
                <a:cs typeface="Lato" pitchFamily="34" charset="-120"/>
              </a:rPr>
              <a:t>Differences between Channels</a:t>
            </a:r>
          </a:p>
          <a:p>
            <a:pPr lvl="1" algn="l">
              <a:lnSpc>
                <a:spcPts val="1795"/>
              </a:lnSpc>
              <a:spcBef>
                <a:spcPts val="391"/>
              </a:spcBef>
              <a:buNone/>
            </a:pPr>
            <a:r>
              <a:rPr lang="en-US" sz="1246" kern="0" spc="25" dirty="0">
                <a:solidFill>
                  <a:srgbClr val="0F3332"/>
                </a:solidFill>
                <a:latin typeface="Lato" pitchFamily="34" charset="0"/>
                <a:ea typeface="Lato" pitchFamily="34" charset="-122"/>
                <a:cs typeface="Lato" pitchFamily="34" charset="-120"/>
              </a:rPr>
              <a:t>The t-value of 8.0719 and p-value of 1.3463e-11 show a highly significant difference in means between Mobile and Broadband Online Revenue.</a:t>
            </a:r>
          </a:p>
          <a:p>
            <a:pPr lvl="1" algn="l">
              <a:lnSpc>
                <a:spcPts val="1795"/>
              </a:lnSpc>
              <a:spcBef>
                <a:spcPts val="370"/>
              </a:spcBef>
              <a:buNone/>
            </a:pPr>
            <a:r>
              <a:rPr lang="en-US" sz="1246" kern="0" spc="25" dirty="0">
                <a:solidFill>
                  <a:srgbClr val="000000">
                    <a:alpha val="80000"/>
                  </a:srgbClr>
                </a:solidFill>
                <a:latin typeface="Lato" pitchFamily="34" charset="0"/>
                <a:ea typeface="Lato" pitchFamily="34" charset="-122"/>
                <a:cs typeface="Lato" pitchFamily="34" charset="-120"/>
              </a:rPr>
              <a:t>It identifies which Mobile channels generate more revenue, helps understand customer behavior &amp; preferences, and identifies growth &amp; expansion opportunities based on performance.</a:t>
            </a:r>
          </a:p>
          <a:p>
            <a:pPr marL="242900" indent="-242900" algn="l">
              <a:lnSpc>
                <a:spcPts val="2825"/>
              </a:lnSpc>
              <a:spcBef>
                <a:spcPts val="2196"/>
              </a:spcBef>
              <a:buSzPct val="100000"/>
              <a:buChar char="•"/>
            </a:pPr>
            <a:r>
              <a:rPr lang="en-US" kern="0" spc="41" dirty="0">
                <a:solidFill>
                  <a:srgbClr val="0F3332"/>
                </a:solidFill>
                <a:latin typeface="Lato" pitchFamily="34" charset="0"/>
                <a:ea typeface="Lato" pitchFamily="34" charset="-122"/>
                <a:cs typeface="Lato" pitchFamily="34" charset="-120"/>
              </a:rPr>
              <a:t>Point of Diminishing Returns</a:t>
            </a:r>
          </a:p>
          <a:p>
            <a:pPr lvl="1" algn="l">
              <a:lnSpc>
                <a:spcPts val="1795"/>
              </a:lnSpc>
              <a:spcBef>
                <a:spcPts val="391"/>
              </a:spcBef>
              <a:buNone/>
            </a:pPr>
            <a:r>
              <a:rPr lang="en-US" sz="1246" kern="0" spc="25" dirty="0">
                <a:solidFill>
                  <a:srgbClr val="0F3332"/>
                </a:solidFill>
                <a:latin typeface="Lato" pitchFamily="34" charset="0"/>
                <a:ea typeface="Lato" pitchFamily="34" charset="-122"/>
                <a:cs typeface="Lato" pitchFamily="34" charset="-120"/>
              </a:rPr>
              <a:t>Mobile Web Traffic: </a:t>
            </a:r>
            <a:r>
              <a:rPr lang="en-US" sz="1246" kern="0" spc="25" dirty="0">
                <a:solidFill>
                  <a:srgbClr val="DC582A"/>
                </a:solidFill>
                <a:latin typeface="Lato" pitchFamily="34" charset="0"/>
                <a:ea typeface="Lato" pitchFamily="34" charset="-122"/>
                <a:cs typeface="Lato" pitchFamily="34" charset="-120"/>
              </a:rPr>
              <a:t>13,013</a:t>
            </a:r>
          </a:p>
          <a:p>
            <a:pPr lvl="1" algn="l">
              <a:lnSpc>
                <a:spcPts val="1795"/>
              </a:lnSpc>
              <a:spcBef>
                <a:spcPts val="370"/>
              </a:spcBef>
              <a:buNone/>
            </a:pPr>
            <a:r>
              <a:rPr lang="en-US" sz="1246" kern="0" spc="25" dirty="0">
                <a:solidFill>
                  <a:srgbClr val="000000">
                    <a:alpha val="80000"/>
                  </a:srgbClr>
                </a:solidFill>
                <a:latin typeface="Lato" pitchFamily="34" charset="0"/>
                <a:ea typeface="Lato" pitchFamily="34" charset="-122"/>
                <a:cs typeface="Lato" pitchFamily="34" charset="-120"/>
              </a:rPr>
              <a:t>Broadband Web Traffic: </a:t>
            </a:r>
            <a:r>
              <a:rPr lang="en-US" sz="1246" kern="0" spc="25" dirty="0">
                <a:solidFill>
                  <a:srgbClr val="DC582A"/>
                </a:solidFill>
                <a:latin typeface="Lato" pitchFamily="34" charset="0"/>
                <a:ea typeface="Lato" pitchFamily="34" charset="-122"/>
                <a:cs typeface="Lato" pitchFamily="34" charset="-120"/>
              </a:rPr>
              <a:t>21,054</a:t>
            </a:r>
          </a:p>
          <a:p>
            <a:pPr lvl="1" algn="l">
              <a:lnSpc>
                <a:spcPts val="1795"/>
              </a:lnSpc>
              <a:spcBef>
                <a:spcPts val="370"/>
              </a:spcBef>
              <a:buNone/>
            </a:pPr>
            <a:r>
              <a:rPr lang="en-US" sz="1246" kern="0" spc="25" dirty="0">
                <a:solidFill>
                  <a:srgbClr val="000000">
                    <a:alpha val="80000"/>
                  </a:srgbClr>
                </a:solidFill>
                <a:latin typeface="Lato" pitchFamily="34" charset="0"/>
                <a:ea typeface="Lato" pitchFamily="34" charset="-122"/>
                <a:cs typeface="Lato" pitchFamily="34" charset="-120"/>
              </a:rPr>
              <a:t>SME Book a Call - START: </a:t>
            </a:r>
            <a:r>
              <a:rPr lang="en-US" sz="1246" kern="0" spc="25" dirty="0">
                <a:solidFill>
                  <a:srgbClr val="DC582A"/>
                </a:solidFill>
                <a:latin typeface="Lato" pitchFamily="34" charset="0"/>
                <a:ea typeface="Lato" pitchFamily="34" charset="-122"/>
                <a:cs typeface="Lato" pitchFamily="34" charset="-120"/>
              </a:rPr>
              <a:t>949</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571358" y="630625"/>
            <a:ext cx="9457982" cy="405538"/>
          </a:xfrm>
          <a:prstGeom prst="rect">
            <a:avLst/>
          </a:prstGeom>
          <a:noFill/>
        </p:spPr>
        <p:txBody>
          <a:bodyPr wrap="square" lIns="0" tIns="0" rIns="0" bIns="0" rtlCol="0" anchor="t"/>
          <a:lstStyle/>
          <a:p>
            <a:pPr algn="l">
              <a:lnSpc>
                <a:spcPts val="3195"/>
              </a:lnSpc>
              <a:buNone/>
            </a:pPr>
            <a:r>
              <a:rPr lang="en-US" sz="3000" b="1" dirty="0">
                <a:solidFill>
                  <a:srgbClr val="DC582A"/>
                </a:solidFill>
                <a:latin typeface="Roboto" pitchFamily="34" charset="0"/>
                <a:ea typeface="Roboto" pitchFamily="34" charset="-122"/>
                <a:cs typeface="Roboto" pitchFamily="34" charset="-120"/>
              </a:rPr>
              <a:t>Summary and Action Plan</a:t>
            </a:r>
            <a:endParaRPr lang="en-US" dirty="0"/>
          </a:p>
        </p:txBody>
      </p:sp>
      <p:sp>
        <p:nvSpPr>
          <p:cNvPr id="3" name="Object 2"/>
          <p:cNvSpPr/>
          <p:nvPr/>
        </p:nvSpPr>
        <p:spPr>
          <a:xfrm>
            <a:off x="571357" y="1405909"/>
            <a:ext cx="11998500" cy="265674"/>
          </a:xfrm>
          <a:prstGeom prst="rect">
            <a:avLst/>
          </a:prstGeom>
          <a:noFill/>
        </p:spPr>
        <p:txBody>
          <a:bodyPr wrap="square" lIns="0" tIns="0" rIns="0" bIns="0" rtlCol="0" anchor="t"/>
          <a:lstStyle/>
          <a:p>
            <a:pPr algn="l">
              <a:lnSpc>
                <a:spcPts val="2093"/>
              </a:lnSpc>
              <a:buNone/>
            </a:pPr>
            <a:r>
              <a:rPr lang="en-US" sz="1454" kern="0" spc="29" dirty="0">
                <a:solidFill>
                  <a:srgbClr val="0F3332"/>
                </a:solidFill>
                <a:latin typeface="Lato" pitchFamily="34" charset="0"/>
                <a:ea typeface="Lato" pitchFamily="34" charset="-122"/>
                <a:cs typeface="Lato" pitchFamily="34" charset="-120"/>
              </a:rPr>
              <a:t>Increase mobile media spend to boost mobile online revenue: Data shows positive correlation.</a:t>
            </a:r>
            <a:endParaRPr lang="en-US" dirty="0"/>
          </a:p>
        </p:txBody>
      </p:sp>
      <p:sp>
        <p:nvSpPr>
          <p:cNvPr id="4" name="Object 3"/>
          <p:cNvSpPr/>
          <p:nvPr/>
        </p:nvSpPr>
        <p:spPr>
          <a:xfrm>
            <a:off x="571357" y="1809958"/>
            <a:ext cx="10942981" cy="483977"/>
          </a:xfrm>
          <a:prstGeom prst="rect">
            <a:avLst/>
          </a:prstGeom>
          <a:noFill/>
        </p:spPr>
        <p:txBody>
          <a:bodyPr wrap="square" lIns="0" tIns="0" rIns="0" bIns="0" rtlCol="0" anchor="t"/>
          <a:lstStyle/>
          <a:p>
            <a:pPr algn="l">
              <a:lnSpc>
                <a:spcPts val="2093"/>
              </a:lnSpc>
              <a:spcBef>
                <a:spcPts val="1069"/>
              </a:spcBef>
              <a:buNone/>
            </a:pPr>
            <a:r>
              <a:rPr lang="en-US" sz="1454" kern="0" spc="29" dirty="0">
                <a:solidFill>
                  <a:srgbClr val="000000">
                    <a:alpha val="80000"/>
                  </a:srgbClr>
                </a:solidFill>
                <a:latin typeface="Lato" pitchFamily="34" charset="0"/>
                <a:ea typeface="Lato" pitchFamily="34" charset="-122"/>
                <a:cs typeface="Lato" pitchFamily="34" charset="-120"/>
              </a:rPr>
              <a:t>Improve UX (User Experience), website loading speed, and optimize website for search engines to increase broadband web traffic.</a:t>
            </a:r>
            <a:endParaRPr lang="en-US" dirty="0"/>
          </a:p>
        </p:txBody>
      </p:sp>
      <p:sp>
        <p:nvSpPr>
          <p:cNvPr id="5" name="Object 4"/>
          <p:cNvSpPr/>
          <p:nvPr/>
        </p:nvSpPr>
        <p:spPr>
          <a:xfrm>
            <a:off x="584559" y="2434285"/>
            <a:ext cx="10942981" cy="265674"/>
          </a:xfrm>
          <a:prstGeom prst="rect">
            <a:avLst/>
          </a:prstGeom>
          <a:noFill/>
        </p:spPr>
        <p:txBody>
          <a:bodyPr wrap="square" lIns="0" tIns="0" rIns="0" bIns="0" rtlCol="0" anchor="t"/>
          <a:lstStyle/>
          <a:p>
            <a:pPr algn="l">
              <a:lnSpc>
                <a:spcPts val="2093"/>
              </a:lnSpc>
              <a:spcBef>
                <a:spcPts val="1069"/>
              </a:spcBef>
              <a:buNone/>
            </a:pPr>
            <a:r>
              <a:rPr lang="en-US" sz="1454" kern="0" spc="29" dirty="0">
                <a:solidFill>
                  <a:srgbClr val="000000">
                    <a:alpha val="80000"/>
                  </a:srgbClr>
                </a:solidFill>
                <a:latin typeface="Lato" pitchFamily="34" charset="0"/>
                <a:ea typeface="Lato" pitchFamily="34" charset="-122"/>
                <a:cs typeface="Lato" pitchFamily="34" charset="-120"/>
              </a:rPr>
              <a:t>Improve website UX, optimize landing pages, and provide targeted, personalized content to increase online conversions.</a:t>
            </a:r>
            <a:endParaRPr lang="en-US" dirty="0"/>
          </a:p>
        </p:txBody>
      </p:sp>
      <p:sp>
        <p:nvSpPr>
          <p:cNvPr id="6" name="Object 5"/>
          <p:cNvSpPr/>
          <p:nvPr/>
        </p:nvSpPr>
        <p:spPr>
          <a:xfrm>
            <a:off x="584560" y="2813635"/>
            <a:ext cx="10942981" cy="531349"/>
          </a:xfrm>
          <a:prstGeom prst="rect">
            <a:avLst/>
          </a:prstGeom>
          <a:noFill/>
        </p:spPr>
        <p:txBody>
          <a:bodyPr wrap="square" lIns="0" tIns="0" rIns="0" bIns="0" rtlCol="0" anchor="t"/>
          <a:lstStyle/>
          <a:p>
            <a:pPr algn="l">
              <a:lnSpc>
                <a:spcPts val="2093"/>
              </a:lnSpc>
              <a:spcBef>
                <a:spcPts val="1069"/>
              </a:spcBef>
              <a:buNone/>
            </a:pPr>
            <a:r>
              <a:rPr lang="en-US" sz="1454" kern="0" spc="29" dirty="0">
                <a:solidFill>
                  <a:srgbClr val="000000">
                    <a:alpha val="80000"/>
                  </a:srgbClr>
                </a:solidFill>
                <a:latin typeface="Lato" pitchFamily="34" charset="0"/>
                <a:ea typeface="Lato" pitchFamily="34" charset="-122"/>
                <a:cs typeface="Lato" pitchFamily="34" charset="-120"/>
              </a:rPr>
              <a:t>External factors like seasonality, promotions, and market trends may explain the unusual spikes and drops in data. The business should identify and adjust their strategies accordingly.</a:t>
            </a:r>
            <a:endParaRPr lang="en-US" dirty="0"/>
          </a:p>
        </p:txBody>
      </p:sp>
      <p:sp>
        <p:nvSpPr>
          <p:cNvPr id="7" name="Object 6"/>
          <p:cNvSpPr/>
          <p:nvPr/>
        </p:nvSpPr>
        <p:spPr>
          <a:xfrm>
            <a:off x="584560" y="3518880"/>
            <a:ext cx="11022880" cy="531349"/>
          </a:xfrm>
          <a:prstGeom prst="rect">
            <a:avLst/>
          </a:prstGeom>
          <a:noFill/>
        </p:spPr>
        <p:txBody>
          <a:bodyPr wrap="square" lIns="0" tIns="0" rIns="0" bIns="0" rtlCol="0" anchor="t"/>
          <a:lstStyle/>
          <a:p>
            <a:pPr algn="l">
              <a:lnSpc>
                <a:spcPts val="2093"/>
              </a:lnSpc>
              <a:spcBef>
                <a:spcPts val="1069"/>
              </a:spcBef>
              <a:buNone/>
            </a:pPr>
            <a:r>
              <a:rPr lang="en-US" sz="1454" kern="0" spc="29" dirty="0">
                <a:solidFill>
                  <a:srgbClr val="0F3332"/>
                </a:solidFill>
                <a:latin typeface="Lato" pitchFamily="34" charset="0"/>
                <a:ea typeface="Lato" pitchFamily="34" charset="-122"/>
                <a:cs typeface="Lato" pitchFamily="34" charset="-120"/>
              </a:rPr>
              <a:t>The SME segment is a key target for the business, with consistent traffic and ad-impressions, but there is potential to improve online conversions and optimize media spend.</a:t>
            </a:r>
            <a:endParaRPr lang="en-US" dirty="0"/>
          </a:p>
        </p:txBody>
      </p:sp>
      <p:sp>
        <p:nvSpPr>
          <p:cNvPr id="8" name="Object 7"/>
          <p:cNvSpPr/>
          <p:nvPr/>
        </p:nvSpPr>
        <p:spPr>
          <a:xfrm>
            <a:off x="584560" y="4141232"/>
            <a:ext cx="11022880" cy="531349"/>
          </a:xfrm>
          <a:prstGeom prst="rect">
            <a:avLst/>
          </a:prstGeom>
          <a:noFill/>
        </p:spPr>
        <p:txBody>
          <a:bodyPr wrap="square" lIns="0" tIns="0" rIns="0" bIns="0" rtlCol="0" anchor="t"/>
          <a:lstStyle/>
          <a:p>
            <a:pPr algn="l">
              <a:lnSpc>
                <a:spcPts val="2093"/>
              </a:lnSpc>
              <a:spcBef>
                <a:spcPts val="1069"/>
              </a:spcBef>
              <a:buNone/>
            </a:pPr>
            <a:r>
              <a:rPr lang="en-US" sz="1454" kern="0" spc="29" dirty="0">
                <a:solidFill>
                  <a:srgbClr val="000000">
                    <a:alpha val="80000"/>
                  </a:srgbClr>
                </a:solidFill>
                <a:latin typeface="Lato" pitchFamily="34" charset="0"/>
                <a:ea typeface="Lato" pitchFamily="34" charset="-122"/>
                <a:cs typeface="Lato" pitchFamily="34" charset="-120"/>
              </a:rPr>
              <a:t>Online revenue varies significantly week-to-week, but there is an overall upward trend, suggesting digital marketing efforts are successful.</a:t>
            </a:r>
            <a:endParaRPr lang="en-US" dirty="0"/>
          </a:p>
        </p:txBody>
      </p:sp>
      <p:sp>
        <p:nvSpPr>
          <p:cNvPr id="9" name="Object 8"/>
          <p:cNvSpPr/>
          <p:nvPr/>
        </p:nvSpPr>
        <p:spPr>
          <a:xfrm>
            <a:off x="571358" y="4799594"/>
            <a:ext cx="11022880" cy="531349"/>
          </a:xfrm>
          <a:prstGeom prst="rect">
            <a:avLst/>
          </a:prstGeom>
          <a:noFill/>
        </p:spPr>
        <p:txBody>
          <a:bodyPr wrap="square" lIns="0" tIns="0" rIns="0" bIns="0" rtlCol="0" anchor="t"/>
          <a:lstStyle/>
          <a:p>
            <a:pPr algn="l">
              <a:lnSpc>
                <a:spcPts val="2093"/>
              </a:lnSpc>
              <a:spcBef>
                <a:spcPts val="1069"/>
              </a:spcBef>
              <a:buNone/>
            </a:pPr>
            <a:r>
              <a:rPr lang="en-US" sz="1454" kern="0" spc="29" dirty="0">
                <a:solidFill>
                  <a:srgbClr val="000000">
                    <a:alpha val="80000"/>
                  </a:srgbClr>
                </a:solidFill>
                <a:latin typeface="Lato" pitchFamily="34" charset="0"/>
                <a:ea typeface="Lato" pitchFamily="34" charset="-122"/>
                <a:cs typeface="Lato" pitchFamily="34" charset="-120"/>
              </a:rPr>
              <a:t>Regularly analyze data to identify trends and patterns; use tools/techniques to gain website performance insights and make informed decisions to improve performance.</a:t>
            </a:r>
            <a:endParaRPr lang="en-US" dirty="0"/>
          </a:p>
        </p:txBody>
      </p:sp>
      <p:sp>
        <p:nvSpPr>
          <p:cNvPr id="10" name="Object 9"/>
          <p:cNvSpPr/>
          <p:nvPr/>
        </p:nvSpPr>
        <p:spPr>
          <a:xfrm>
            <a:off x="571357" y="5457956"/>
            <a:ext cx="11998500" cy="265674"/>
          </a:xfrm>
          <a:prstGeom prst="rect">
            <a:avLst/>
          </a:prstGeom>
          <a:noFill/>
        </p:spPr>
        <p:txBody>
          <a:bodyPr wrap="square" lIns="0" tIns="0" rIns="0" bIns="0" rtlCol="0" anchor="t"/>
          <a:lstStyle/>
          <a:p>
            <a:pPr algn="l">
              <a:lnSpc>
                <a:spcPts val="2093"/>
              </a:lnSpc>
              <a:spcBef>
                <a:spcPts val="1069"/>
              </a:spcBef>
              <a:buNone/>
            </a:pPr>
            <a:r>
              <a:rPr lang="en-US" sz="1454" kern="0" spc="29" dirty="0">
                <a:solidFill>
                  <a:srgbClr val="0F3332"/>
                </a:solidFill>
                <a:latin typeface="Lato" pitchFamily="34" charset="0"/>
                <a:ea typeface="Lato" pitchFamily="34" charset="-122"/>
                <a:cs typeface="Lato" pitchFamily="34" charset="-120"/>
              </a:rPr>
              <a:t>Monitor key metrics, adjust strategies, &amp; maximize ROI.</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517983" y="753639"/>
            <a:ext cx="10366040" cy="405538"/>
          </a:xfrm>
          <a:prstGeom prst="rect">
            <a:avLst/>
          </a:prstGeom>
          <a:noFill/>
        </p:spPr>
        <p:txBody>
          <a:bodyPr wrap="square" lIns="0" tIns="0" rIns="0" bIns="0" rtlCol="0" anchor="t"/>
          <a:lstStyle/>
          <a:p>
            <a:pPr algn="l">
              <a:lnSpc>
                <a:spcPts val="3195"/>
              </a:lnSpc>
              <a:buNone/>
            </a:pPr>
            <a:r>
              <a:rPr lang="en-US" sz="3000" b="1" dirty="0">
                <a:solidFill>
                  <a:srgbClr val="DC582A"/>
                </a:solidFill>
                <a:latin typeface="Roboto" pitchFamily="34" charset="0"/>
                <a:ea typeface="Roboto" pitchFamily="34" charset="-122"/>
                <a:cs typeface="Roboto" pitchFamily="34" charset="-120"/>
              </a:rPr>
              <a:t>Data Overview</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7983" y="3560547"/>
            <a:ext cx="523744" cy="447563"/>
          </a:xfrm>
          <a:prstGeom prst="rect">
            <a:avLst/>
          </a:prstGeom>
        </p:spPr>
      </p:pic>
      <p:sp>
        <p:nvSpPr>
          <p:cNvPr id="4" name="Object 3"/>
          <p:cNvSpPr/>
          <p:nvPr/>
        </p:nvSpPr>
        <p:spPr>
          <a:xfrm>
            <a:off x="1333358" y="3341869"/>
            <a:ext cx="2775843" cy="265674"/>
          </a:xfrm>
          <a:prstGeom prst="rect">
            <a:avLst/>
          </a:prstGeom>
          <a:noFill/>
        </p:spPr>
        <p:txBody>
          <a:bodyPr wrap="square" lIns="0" tIns="0" rIns="0" bIns="0" rtlCol="0" anchor="t"/>
          <a:lstStyle/>
          <a:p>
            <a:pPr algn="l">
              <a:lnSpc>
                <a:spcPts val="2093"/>
              </a:lnSpc>
              <a:buNone/>
            </a:pPr>
            <a:r>
              <a:rPr lang="en-US" sz="1530" b="1" kern="0" spc="31" dirty="0">
                <a:solidFill>
                  <a:srgbClr val="DC582A"/>
                </a:solidFill>
                <a:latin typeface="Lato" pitchFamily="34" charset="0"/>
                <a:ea typeface="Lato" pitchFamily="34" charset="-122"/>
                <a:cs typeface="Lato" pitchFamily="34" charset="-120"/>
              </a:rPr>
              <a:t>Weekly data</a:t>
            </a:r>
            <a:endParaRPr lang="en-US" dirty="0"/>
          </a:p>
        </p:txBody>
      </p:sp>
      <p:sp>
        <p:nvSpPr>
          <p:cNvPr id="5" name="Object 4"/>
          <p:cNvSpPr/>
          <p:nvPr/>
        </p:nvSpPr>
        <p:spPr>
          <a:xfrm>
            <a:off x="1333358" y="3677310"/>
            <a:ext cx="2775843" cy="1164702"/>
          </a:xfrm>
          <a:prstGeom prst="rect">
            <a:avLst/>
          </a:prstGeom>
          <a:noFill/>
        </p:spPr>
        <p:txBody>
          <a:bodyPr wrap="square" lIns="0" tIns="0" rIns="0" bIns="0" rtlCol="0" anchor="t"/>
          <a:lstStyle/>
          <a:p>
            <a:pPr algn="l">
              <a:lnSpc>
                <a:spcPts val="1836"/>
              </a:lnSpc>
              <a:spcBef>
                <a:spcPts val="539"/>
              </a:spcBef>
              <a:buNone/>
            </a:pPr>
            <a:r>
              <a:rPr lang="en-US" sz="1275" kern="0" spc="26" dirty="0">
                <a:solidFill>
                  <a:srgbClr val="0F3332"/>
                </a:solidFill>
                <a:latin typeface="Lato" pitchFamily="34" charset="0"/>
                <a:ea typeface="Lato" pitchFamily="34" charset="-122"/>
                <a:cs typeface="Lato" pitchFamily="34" charset="-120"/>
              </a:rPr>
              <a:t>Weekly data appears to be running an online advertisement campaign. Weeks commencing June 27, 2022, to February 27, 2023</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9000" y="2265600"/>
            <a:ext cx="514221" cy="618970"/>
          </a:xfrm>
          <a:prstGeom prst="rect">
            <a:avLst/>
          </a:prstGeom>
        </p:spPr>
      </p:pic>
      <p:sp>
        <p:nvSpPr>
          <p:cNvPr id="7" name="Object 6"/>
          <p:cNvSpPr/>
          <p:nvPr/>
        </p:nvSpPr>
        <p:spPr>
          <a:xfrm>
            <a:off x="5237631" y="2151542"/>
            <a:ext cx="2775843" cy="265674"/>
          </a:xfrm>
          <a:prstGeom prst="rect">
            <a:avLst/>
          </a:prstGeom>
          <a:noFill/>
        </p:spPr>
        <p:txBody>
          <a:bodyPr wrap="square" lIns="0" tIns="0" rIns="0" bIns="0" rtlCol="0" anchor="t"/>
          <a:lstStyle/>
          <a:p>
            <a:pPr algn="l">
              <a:lnSpc>
                <a:spcPts val="2093"/>
              </a:lnSpc>
              <a:buNone/>
            </a:pPr>
            <a:r>
              <a:rPr lang="en-US" sz="1530" b="1" kern="0" spc="31" dirty="0">
                <a:solidFill>
                  <a:srgbClr val="DC582A"/>
                </a:solidFill>
                <a:latin typeface="Lato" pitchFamily="34" charset="0"/>
                <a:ea typeface="Lato" pitchFamily="34" charset="-122"/>
                <a:cs typeface="Lato" pitchFamily="34" charset="-120"/>
              </a:rPr>
              <a:t>Connectivity</a:t>
            </a:r>
            <a:endParaRPr lang="en-US" dirty="0"/>
          </a:p>
        </p:txBody>
      </p:sp>
      <p:sp>
        <p:nvSpPr>
          <p:cNvPr id="8" name="Object 7"/>
          <p:cNvSpPr/>
          <p:nvPr/>
        </p:nvSpPr>
        <p:spPr>
          <a:xfrm>
            <a:off x="5237631" y="2486982"/>
            <a:ext cx="2775843" cy="2096464"/>
          </a:xfrm>
          <a:prstGeom prst="rect">
            <a:avLst/>
          </a:prstGeom>
          <a:noFill/>
        </p:spPr>
        <p:txBody>
          <a:bodyPr wrap="square" lIns="0" tIns="0" rIns="0" bIns="0" rtlCol="0" anchor="t"/>
          <a:lstStyle/>
          <a:p>
            <a:pPr algn="l">
              <a:lnSpc>
                <a:spcPts val="1836"/>
              </a:lnSpc>
              <a:spcBef>
                <a:spcPts val="539"/>
              </a:spcBef>
              <a:buNone/>
            </a:pPr>
            <a:r>
              <a:rPr lang="en-US" sz="1275" kern="0" spc="26" dirty="0">
                <a:solidFill>
                  <a:srgbClr val="0F3332"/>
                </a:solidFill>
                <a:latin typeface="Lato" pitchFamily="34" charset="0"/>
                <a:ea typeface="Lato" pitchFamily="34" charset="-122"/>
                <a:cs typeface="Lato" pitchFamily="34" charset="-120"/>
              </a:rPr>
              <a:t>Includes various metrics related to mobile and broadband web traffic, online conversions, online revenue, ad impressions, clicks, and media spend. The data is segregated for mobile and broadband platforms, and for SME web traffic and book-a-call activities.</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59576" y="2240492"/>
            <a:ext cx="676106" cy="676106"/>
          </a:xfrm>
          <a:prstGeom prst="rect">
            <a:avLst/>
          </a:prstGeom>
        </p:spPr>
      </p:pic>
      <p:sp>
        <p:nvSpPr>
          <p:cNvPr id="10" name="Object 9"/>
          <p:cNvSpPr/>
          <p:nvPr/>
        </p:nvSpPr>
        <p:spPr>
          <a:xfrm>
            <a:off x="9141905" y="2151542"/>
            <a:ext cx="2775843" cy="265674"/>
          </a:xfrm>
          <a:prstGeom prst="rect">
            <a:avLst/>
          </a:prstGeom>
          <a:noFill/>
        </p:spPr>
        <p:txBody>
          <a:bodyPr wrap="square" lIns="0" tIns="0" rIns="0" bIns="0" rtlCol="0" anchor="t"/>
          <a:lstStyle/>
          <a:p>
            <a:pPr algn="l">
              <a:lnSpc>
                <a:spcPts val="2093"/>
              </a:lnSpc>
              <a:buNone/>
            </a:pPr>
            <a:r>
              <a:rPr lang="en-US" sz="1530" b="1" kern="0" spc="31" dirty="0">
                <a:solidFill>
                  <a:srgbClr val="DC582A"/>
                </a:solidFill>
                <a:latin typeface="Lato" pitchFamily="34" charset="0"/>
                <a:ea typeface="Lato" pitchFamily="34" charset="-122"/>
                <a:cs typeface="Lato" pitchFamily="34" charset="-120"/>
              </a:rPr>
              <a:t>Revenue model</a:t>
            </a:r>
            <a:endParaRPr lang="en-US" dirty="0"/>
          </a:p>
        </p:txBody>
      </p:sp>
      <p:sp>
        <p:nvSpPr>
          <p:cNvPr id="11" name="Object 10"/>
          <p:cNvSpPr/>
          <p:nvPr/>
        </p:nvSpPr>
        <p:spPr>
          <a:xfrm>
            <a:off x="9141905" y="2486982"/>
            <a:ext cx="2775843" cy="1164702"/>
          </a:xfrm>
          <a:prstGeom prst="rect">
            <a:avLst/>
          </a:prstGeom>
          <a:noFill/>
        </p:spPr>
        <p:txBody>
          <a:bodyPr wrap="square" lIns="0" tIns="0" rIns="0" bIns="0" rtlCol="0" anchor="t"/>
          <a:lstStyle/>
          <a:p>
            <a:pPr algn="l">
              <a:lnSpc>
                <a:spcPts val="1836"/>
              </a:lnSpc>
              <a:spcBef>
                <a:spcPts val="539"/>
              </a:spcBef>
              <a:buNone/>
            </a:pPr>
            <a:r>
              <a:rPr lang="en-US" sz="1275" kern="0" spc="26" dirty="0">
                <a:solidFill>
                  <a:srgbClr val="0F3332"/>
                </a:solidFill>
                <a:latin typeface="Lato" pitchFamily="34" charset="0"/>
                <a:ea typeface="Lato" pitchFamily="34" charset="-122"/>
                <a:cs typeface="Lato" pitchFamily="34" charset="-120"/>
              </a:rPr>
              <a:t>Use of mobile and broadband online advertising channels to drive web traffic and increase conversions, revenue, and overall ROI</a:t>
            </a:r>
            <a:endParaRPr lang="en-US" dirty="0"/>
          </a:p>
        </p:txBody>
      </p:sp>
      <p:pic>
        <p:nvPicPr>
          <p:cNvPr id="12" name="Object 11"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18162" y="4090253"/>
            <a:ext cx="561835" cy="714196"/>
          </a:xfrm>
          <a:prstGeom prst="rect">
            <a:avLst/>
          </a:prstGeom>
        </p:spPr>
      </p:pic>
      <p:sp>
        <p:nvSpPr>
          <p:cNvPr id="13" name="Object 12"/>
          <p:cNvSpPr/>
          <p:nvPr/>
        </p:nvSpPr>
        <p:spPr>
          <a:xfrm>
            <a:off x="9141905" y="4017975"/>
            <a:ext cx="2775843" cy="265674"/>
          </a:xfrm>
          <a:prstGeom prst="rect">
            <a:avLst/>
          </a:prstGeom>
          <a:noFill/>
        </p:spPr>
        <p:txBody>
          <a:bodyPr wrap="square" lIns="0" tIns="0" rIns="0" bIns="0" rtlCol="0" anchor="t"/>
          <a:lstStyle/>
          <a:p>
            <a:pPr algn="l">
              <a:lnSpc>
                <a:spcPts val="2093"/>
              </a:lnSpc>
              <a:buNone/>
            </a:pPr>
            <a:r>
              <a:rPr lang="en-US" sz="1530" b="1" kern="0" spc="31" dirty="0">
                <a:solidFill>
                  <a:srgbClr val="DC582A"/>
                </a:solidFill>
                <a:latin typeface="Lato" pitchFamily="34" charset="0"/>
                <a:ea typeface="Lato" pitchFamily="34" charset="-122"/>
                <a:cs typeface="Lato" pitchFamily="34" charset="-120"/>
              </a:rPr>
              <a:t>Identify Trends/ Patterns</a:t>
            </a:r>
            <a:endParaRPr lang="en-US" dirty="0"/>
          </a:p>
        </p:txBody>
      </p:sp>
      <p:sp>
        <p:nvSpPr>
          <p:cNvPr id="14" name="Object 13"/>
          <p:cNvSpPr/>
          <p:nvPr/>
        </p:nvSpPr>
        <p:spPr>
          <a:xfrm>
            <a:off x="9141905" y="4353416"/>
            <a:ext cx="2775843" cy="698821"/>
          </a:xfrm>
          <a:prstGeom prst="rect">
            <a:avLst/>
          </a:prstGeom>
          <a:noFill/>
        </p:spPr>
        <p:txBody>
          <a:bodyPr wrap="square" lIns="0" tIns="0" rIns="0" bIns="0" rtlCol="0" anchor="t"/>
          <a:lstStyle/>
          <a:p>
            <a:pPr algn="l">
              <a:lnSpc>
                <a:spcPts val="1836"/>
              </a:lnSpc>
              <a:spcBef>
                <a:spcPts val="539"/>
              </a:spcBef>
              <a:buNone/>
            </a:pPr>
            <a:r>
              <a:rPr lang="en-US" sz="1275" kern="0" spc="26" dirty="0">
                <a:solidFill>
                  <a:srgbClr val="0F3332"/>
                </a:solidFill>
                <a:latin typeface="Lato" pitchFamily="34" charset="0"/>
                <a:ea typeface="Lato" pitchFamily="34" charset="-122"/>
                <a:cs typeface="Lato" pitchFamily="34" charset="-120"/>
              </a:rPr>
              <a:t>Analyse data to optimize the advertising strategy and improve campaign performance. </a:t>
            </a:r>
            <a:endParaRPr lang="en-US" dirty="0"/>
          </a:p>
        </p:txBody>
      </p:sp>
      <p:pic>
        <p:nvPicPr>
          <p:cNvPr id="15" name="Object 1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6131" y="2273971"/>
            <a:ext cx="542789" cy="609448"/>
          </a:xfrm>
          <a:prstGeom prst="rect">
            <a:avLst/>
          </a:prstGeom>
        </p:spPr>
      </p:pic>
      <p:sp>
        <p:nvSpPr>
          <p:cNvPr id="16" name="Object 15"/>
          <p:cNvSpPr/>
          <p:nvPr/>
        </p:nvSpPr>
        <p:spPr>
          <a:xfrm>
            <a:off x="1333358" y="2437220"/>
            <a:ext cx="2775843" cy="265674"/>
          </a:xfrm>
          <a:prstGeom prst="rect">
            <a:avLst/>
          </a:prstGeom>
          <a:noFill/>
        </p:spPr>
        <p:txBody>
          <a:bodyPr wrap="square" lIns="0" tIns="0" rIns="0" bIns="0" rtlCol="0" anchor="t"/>
          <a:lstStyle/>
          <a:p>
            <a:pPr algn="l">
              <a:lnSpc>
                <a:spcPts val="2093"/>
              </a:lnSpc>
              <a:buNone/>
            </a:pPr>
            <a:r>
              <a:rPr lang="en-US" sz="1530" b="1" kern="0" spc="31" dirty="0">
                <a:solidFill>
                  <a:srgbClr val="DC582A"/>
                </a:solidFill>
                <a:latin typeface="Lato" pitchFamily="34" charset="0"/>
                <a:ea typeface="Lato" pitchFamily="34" charset="-122"/>
                <a:cs typeface="Lato" pitchFamily="34" charset="-120"/>
              </a:rPr>
              <a:t>NZ Telco Company Dataset</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1485454" y="2895967"/>
            <a:ext cx="9219532" cy="537466"/>
          </a:xfrm>
          <a:prstGeom prst="rect">
            <a:avLst/>
          </a:prstGeom>
          <a:noFill/>
        </p:spPr>
        <p:txBody>
          <a:bodyPr wrap="square" lIns="0" tIns="0" rIns="0" bIns="0" rtlCol="0" anchor="b"/>
          <a:lstStyle/>
          <a:p>
            <a:pPr algn="ctr">
              <a:lnSpc>
                <a:spcPts val="4234"/>
              </a:lnSpc>
              <a:buNone/>
            </a:pPr>
            <a:r>
              <a:rPr lang="en-US" sz="3975" b="1" dirty="0">
                <a:solidFill>
                  <a:srgbClr val="DC582A"/>
                </a:solidFill>
                <a:latin typeface="Roboto" pitchFamily="34" charset="0"/>
                <a:ea typeface="Roboto" pitchFamily="34" charset="-122"/>
                <a:cs typeface="Roboto" pitchFamily="34" charset="-120"/>
              </a:rPr>
              <a:t>Thank you</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189952" y="0"/>
            <a:ext cx="0" cy="274320"/>
          </a:xfrm>
          <a:prstGeom prst="rect">
            <a:avLst/>
          </a:prstGeom>
          <a:noFill/>
        </p:spPr>
      </p:sp>
      <p:sp>
        <p:nvSpPr>
          <p:cNvPr id="3" name="Object 2"/>
          <p:cNvSpPr/>
          <p:nvPr/>
        </p:nvSpPr>
        <p:spPr>
          <a:xfrm>
            <a:off x="4666083" y="418102"/>
            <a:ext cx="7751412" cy="405538"/>
          </a:xfrm>
          <a:prstGeom prst="rect">
            <a:avLst/>
          </a:prstGeom>
          <a:noFill/>
        </p:spPr>
        <p:txBody>
          <a:bodyPr wrap="square" lIns="0" tIns="0" rIns="0" bIns="0" rtlCol="0" anchor="t"/>
          <a:lstStyle/>
          <a:p>
            <a:pPr algn="l">
              <a:lnSpc>
                <a:spcPts val="3195"/>
              </a:lnSpc>
              <a:buNone/>
            </a:pPr>
            <a:r>
              <a:rPr lang="en-US" sz="3000" b="1" dirty="0">
                <a:solidFill>
                  <a:srgbClr val="DC582A"/>
                </a:solidFill>
                <a:latin typeface="Roboto" pitchFamily="34" charset="0"/>
                <a:ea typeface="Roboto" pitchFamily="34" charset="-122"/>
                <a:cs typeface="Roboto" pitchFamily="34" charset="-120"/>
              </a:rPr>
              <a:t>Business Questions</a:t>
            </a:r>
            <a:endParaRPr lang="en-US" dirty="0"/>
          </a:p>
        </p:txBody>
      </p:sp>
      <p:sp>
        <p:nvSpPr>
          <p:cNvPr id="4" name="Object 3"/>
          <p:cNvSpPr/>
          <p:nvPr/>
        </p:nvSpPr>
        <p:spPr>
          <a:xfrm>
            <a:off x="0" y="0"/>
            <a:ext cx="4199475" cy="6865808"/>
          </a:xfrm>
          <a:prstGeom prst="rect">
            <a:avLst/>
          </a:prstGeom>
          <a:solidFill>
            <a:srgbClr val="F4F7F8"/>
          </a:solidFill>
        </p:spPr>
      </p:sp>
      <p:pic>
        <p:nvPicPr>
          <p:cNvPr id="5" name="Object 4" descr="preencoded.png"/>
          <p:cNvPicPr>
            <a:picLocks noChangeAspect="1"/>
          </p:cNvPicPr>
          <p:nvPr/>
        </p:nvPicPr>
        <p:blipFill>
          <a:blip r:embed="rId3"/>
          <a:srcRect l="4100" t="-28394" b="-28394"/>
          <a:stretch/>
        </p:blipFill>
        <p:spPr>
          <a:xfrm>
            <a:off x="0" y="0"/>
            <a:ext cx="4199475" cy="6865808"/>
          </a:xfrm>
          <a:prstGeom prst="rect">
            <a:avLst/>
          </a:prstGeom>
        </p:spPr>
      </p:pic>
      <p:sp>
        <p:nvSpPr>
          <p:cNvPr id="6" name="Object 5"/>
          <p:cNvSpPr/>
          <p:nvPr/>
        </p:nvSpPr>
        <p:spPr>
          <a:xfrm>
            <a:off x="4951762" y="1716287"/>
            <a:ext cx="7122919" cy="2107706"/>
          </a:xfrm>
          <a:prstGeom prst="rect">
            <a:avLst/>
          </a:prstGeom>
          <a:noFill/>
        </p:spPr>
        <p:txBody>
          <a:bodyPr wrap="square" lIns="0" tIns="0" rIns="0" bIns="0" rtlCol="0" anchor="t"/>
          <a:lstStyle/>
          <a:p>
            <a:pPr algn="l">
              <a:lnSpc>
                <a:spcPts val="2616"/>
              </a:lnSpc>
              <a:buNone/>
            </a:pPr>
            <a:r>
              <a:rPr lang="en-US" sz="1913" b="1" kern="0" spc="38" dirty="0">
                <a:solidFill>
                  <a:srgbClr val="0F3332"/>
                </a:solidFill>
                <a:latin typeface="Lato" pitchFamily="34" charset="0"/>
                <a:ea typeface="Lato" pitchFamily="34" charset="-122"/>
                <a:cs typeface="Lato" pitchFamily="34" charset="-120"/>
              </a:rPr>
              <a:t>Which media channel has highest ROI for online conversions/revenue?</a:t>
            </a:r>
          </a:p>
          <a:p>
            <a:pPr algn="l">
              <a:lnSpc>
                <a:spcPts val="2616"/>
              </a:lnSpc>
              <a:spcBef>
                <a:spcPts val="1725"/>
              </a:spcBef>
              <a:buNone/>
            </a:pPr>
            <a:r>
              <a:rPr lang="en-US" sz="1913" b="1" kern="0" spc="38" dirty="0">
                <a:solidFill>
                  <a:srgbClr val="0F3332"/>
                </a:solidFill>
                <a:latin typeface="Lato" pitchFamily="34" charset="0"/>
                <a:ea typeface="Lato" pitchFamily="34" charset="-122"/>
                <a:cs typeface="Lato" pitchFamily="34" charset="-120"/>
              </a:rPr>
              <a:t>Predict Online revenue given conversion rate and clicks</a:t>
            </a:r>
          </a:p>
          <a:p>
            <a:pPr algn="l">
              <a:lnSpc>
                <a:spcPts val="2616"/>
              </a:lnSpc>
              <a:spcBef>
                <a:spcPts val="1725"/>
              </a:spcBef>
              <a:buNone/>
            </a:pPr>
            <a:r>
              <a:rPr lang="en-US" sz="1913" b="1" kern="0" spc="38" dirty="0">
                <a:solidFill>
                  <a:srgbClr val="0F3332"/>
                </a:solidFill>
                <a:latin typeface="Lato" pitchFamily="34" charset="0"/>
                <a:ea typeface="Lato" pitchFamily="34" charset="-122"/>
                <a:cs typeface="Lato" pitchFamily="34" charset="-120"/>
              </a:rPr>
              <a:t>Identify patterns/trends in web traffic/online conversions by media channels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09340"/>
            <a:ext cx="12188952" cy="466542"/>
          </a:xfrm>
          <a:prstGeom prst="rect">
            <a:avLst/>
          </a:prstGeom>
          <a:noFill/>
        </p:spPr>
        <p:txBody>
          <a:bodyPr wrap="square" lIns="0" tIns="0" rIns="0" bIns="0" rtlCol="0" anchor="t"/>
          <a:lstStyle/>
          <a:p>
            <a:pPr algn="l">
              <a:lnSpc>
                <a:spcPts val="3674"/>
              </a:lnSpc>
              <a:buNone/>
            </a:pPr>
            <a:r>
              <a:rPr lang="en-US" sz="3450" b="1" dirty="0">
                <a:solidFill>
                  <a:srgbClr val="DC582A"/>
                </a:solidFill>
                <a:latin typeface="Roboto" pitchFamily="34" charset="0"/>
                <a:ea typeface="Roboto" pitchFamily="34" charset="-122"/>
                <a:cs typeface="Roboto" pitchFamily="34" charset="-120"/>
              </a:rPr>
              <a:t>Data Pipeline</a:t>
            </a:r>
            <a:endParaRPr lang="en-US" dirty="0"/>
          </a:p>
        </p:txBody>
      </p:sp>
      <p:sp>
        <p:nvSpPr>
          <p:cNvPr id="3" name="Object 2"/>
          <p:cNvSpPr/>
          <p:nvPr/>
        </p:nvSpPr>
        <p:spPr>
          <a:xfrm>
            <a:off x="476131" y="995907"/>
            <a:ext cx="12188952" cy="291300"/>
          </a:xfrm>
          <a:prstGeom prst="rect">
            <a:avLst/>
          </a:prstGeom>
          <a:noFill/>
        </p:spPr>
        <p:txBody>
          <a:bodyPr wrap="square" lIns="0" tIns="0" rIns="0" bIns="0" rtlCol="0" anchor="t"/>
          <a:lstStyle/>
          <a:p>
            <a:pPr algn="l">
              <a:lnSpc>
                <a:spcPts val="2295"/>
              </a:lnSpc>
              <a:spcBef>
                <a:spcPts val="927"/>
              </a:spcBef>
              <a:buNone/>
            </a:pPr>
            <a:r>
              <a:rPr lang="en-US" sz="1594" kern="0" spc="32" dirty="0">
                <a:solidFill>
                  <a:srgbClr val="000000">
                    <a:alpha val="80000"/>
                  </a:srgbClr>
                </a:solidFill>
                <a:latin typeface="Lato" pitchFamily="34" charset="0"/>
                <a:ea typeface="Lato" pitchFamily="34" charset="-122"/>
                <a:cs typeface="Lato" pitchFamily="34" charset="-120"/>
              </a:rPr>
              <a:t>Steps involved to identify factors that influence ROI, predict future ROI values for maximum ROI</a:t>
            </a:r>
            <a:endParaRPr lang="en-US"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36" y="4022222"/>
            <a:ext cx="10798650" cy="47613"/>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60559" y="3846907"/>
            <a:ext cx="19045" cy="390427"/>
          </a:xfrm>
          <a:prstGeom prst="rect">
            <a:avLst/>
          </a:prstGeom>
        </p:spPr>
      </p:pic>
      <p:sp>
        <p:nvSpPr>
          <p:cNvPr id="6" name="Object 5"/>
          <p:cNvSpPr/>
          <p:nvPr/>
        </p:nvSpPr>
        <p:spPr>
          <a:xfrm>
            <a:off x="10712946" y="3930527"/>
            <a:ext cx="1047488" cy="198553"/>
          </a:xfrm>
          <a:prstGeom prst="rect">
            <a:avLst/>
          </a:prstGeom>
          <a:noFill/>
        </p:spPr>
        <p:txBody>
          <a:bodyPr wrap="square" lIns="0" tIns="0" rIns="0" bIns="0" rtlCol="0" anchor="ctr"/>
          <a:lstStyle/>
          <a:p>
            <a:pPr algn="ctr">
              <a:lnSpc>
                <a:spcPts val="1565"/>
              </a:lnSpc>
              <a:buNone/>
            </a:pPr>
            <a:r>
              <a:rPr lang="en-US" sz="1144" b="1" kern="0" spc="22" dirty="0">
                <a:solidFill>
                  <a:srgbClr val="0F3332"/>
                </a:solidFill>
                <a:latin typeface="Lato" pitchFamily="34" charset="0"/>
                <a:ea typeface="Lato" pitchFamily="34" charset="-122"/>
                <a:cs typeface="Lato" pitchFamily="34" charset="-120"/>
              </a:rPr>
              <a:t>Optimization</a:t>
            </a:r>
            <a:endParaRPr lang="en-US"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78156" y="2850940"/>
            <a:ext cx="38090" cy="1209373"/>
          </a:xfrm>
          <a:prstGeom prst="rect">
            <a:avLst/>
          </a:prstGeom>
        </p:spPr>
      </p:pic>
      <p:pic>
        <p:nvPicPr>
          <p:cNvPr id="8" name="Object 7"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30543" y="3974609"/>
            <a:ext cx="133317" cy="133317"/>
          </a:xfrm>
          <a:prstGeom prst="rect">
            <a:avLst/>
          </a:prstGeom>
        </p:spPr>
      </p:pic>
      <p:pic>
        <p:nvPicPr>
          <p:cNvPr id="9" name="Object 8"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71648" y="4022222"/>
            <a:ext cx="38090" cy="1352212"/>
          </a:xfrm>
          <a:prstGeom prst="rect">
            <a:avLst/>
          </a:prstGeom>
        </p:spPr>
      </p:pic>
      <p:pic>
        <p:nvPicPr>
          <p:cNvPr id="10" name="Object 9"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24035" y="3974609"/>
            <a:ext cx="133317" cy="133317"/>
          </a:xfrm>
          <a:prstGeom prst="rect">
            <a:avLst/>
          </a:prstGeom>
        </p:spPr>
      </p:pic>
      <p:pic>
        <p:nvPicPr>
          <p:cNvPr id="11" name="Object 10" descr="preencoded.png"/>
          <p:cNvPicPr>
            <a:picLocks noChangeAspect="1"/>
          </p:cNvPicPr>
          <p:nvPr/>
        </p:nvPicPr>
        <p:blipFill>
          <a:blip r:embed="rId7">
            <a:extLst>
              <a:ext uri="{96DAC541-7B7A-43D3-8B79-37D633B846F1}">
                <asvg:svgBlip xmlns:asvg="http://schemas.microsoft.com/office/drawing/2016/SVG/main" r:embed="rId15"/>
              </a:ext>
            </a:extLst>
          </a:blip>
          <a:stretch>
            <a:fillRect/>
          </a:stretch>
        </p:blipFill>
        <p:spPr>
          <a:xfrm>
            <a:off x="5365043" y="2850940"/>
            <a:ext cx="38090" cy="1209373"/>
          </a:xfrm>
          <a:prstGeom prst="rect">
            <a:avLst/>
          </a:prstGeom>
        </p:spPr>
      </p:pic>
      <p:pic>
        <p:nvPicPr>
          <p:cNvPr id="12" name="Object 11"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17430" y="3974609"/>
            <a:ext cx="133317" cy="133317"/>
          </a:xfrm>
          <a:prstGeom prst="rect">
            <a:avLst/>
          </a:prstGeom>
        </p:spPr>
      </p:pic>
      <p:pic>
        <p:nvPicPr>
          <p:cNvPr id="13" name="Object 12" descr="preencoded.png"/>
          <p:cNvPicPr>
            <a:picLocks noChangeAspect="1"/>
          </p:cNvPicPr>
          <p:nvPr/>
        </p:nvPicPr>
        <p:blipFill>
          <a:blip r:embed="rId11">
            <a:extLst>
              <a:ext uri="{96DAC541-7B7A-43D3-8B79-37D633B846F1}">
                <asvg:svgBlip xmlns:asvg="http://schemas.microsoft.com/office/drawing/2016/SVG/main" r:embed="rId18"/>
              </a:ext>
            </a:extLst>
          </a:blip>
          <a:stretch>
            <a:fillRect/>
          </a:stretch>
        </p:blipFill>
        <p:spPr>
          <a:xfrm>
            <a:off x="7158435" y="4022222"/>
            <a:ext cx="38090" cy="1352212"/>
          </a:xfrm>
          <a:prstGeom prst="rect">
            <a:avLst/>
          </a:prstGeom>
        </p:spPr>
      </p:pic>
      <p:pic>
        <p:nvPicPr>
          <p:cNvPr id="14" name="Object 13" descr="preencoded.png"/>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110822" y="3974609"/>
            <a:ext cx="133317" cy="133317"/>
          </a:xfrm>
          <a:prstGeom prst="rect">
            <a:avLst/>
          </a:prstGeom>
        </p:spPr>
      </p:pic>
      <p:pic>
        <p:nvPicPr>
          <p:cNvPr id="15" name="Object 14" descr="preencoded.png"/>
          <p:cNvPicPr>
            <a:picLocks noChangeAspect="1"/>
          </p:cNvPicPr>
          <p:nvPr/>
        </p:nvPicPr>
        <p:blipFill>
          <a:blip r:embed="rId7">
            <a:extLst>
              <a:ext uri="{96DAC541-7B7A-43D3-8B79-37D633B846F1}">
                <asvg:svgBlip xmlns:asvg="http://schemas.microsoft.com/office/drawing/2016/SVG/main" r:embed="rId21"/>
              </a:ext>
            </a:extLst>
          </a:blip>
          <a:stretch>
            <a:fillRect/>
          </a:stretch>
        </p:blipFill>
        <p:spPr>
          <a:xfrm>
            <a:off x="8951927" y="2850940"/>
            <a:ext cx="38090" cy="1209373"/>
          </a:xfrm>
          <a:prstGeom prst="rect">
            <a:avLst/>
          </a:prstGeom>
        </p:spPr>
      </p:pic>
      <p:pic>
        <p:nvPicPr>
          <p:cNvPr id="16" name="Object 15" descr="preencoded.png"/>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04314" y="3974609"/>
            <a:ext cx="133317" cy="133317"/>
          </a:xfrm>
          <a:prstGeom prst="rect">
            <a:avLst/>
          </a:prstGeom>
        </p:spPr>
      </p:pic>
      <p:sp>
        <p:nvSpPr>
          <p:cNvPr id="17" name="Object 16"/>
          <p:cNvSpPr/>
          <p:nvPr/>
        </p:nvSpPr>
        <p:spPr>
          <a:xfrm>
            <a:off x="1888653" y="2799518"/>
            <a:ext cx="1990227" cy="265674"/>
          </a:xfrm>
          <a:prstGeom prst="rect">
            <a:avLst/>
          </a:prstGeom>
          <a:noFill/>
        </p:spPr>
        <p:txBody>
          <a:bodyPr wrap="square" lIns="0" tIns="0" rIns="0" bIns="0" rtlCol="0" anchor="t"/>
          <a:lstStyle/>
          <a:p>
            <a:pPr algn="l">
              <a:lnSpc>
                <a:spcPts val="2093"/>
              </a:lnSpc>
              <a:buNone/>
            </a:pPr>
            <a:r>
              <a:rPr lang="en-US" sz="1530" b="1" kern="0" spc="31" dirty="0">
                <a:solidFill>
                  <a:srgbClr val="DC582A"/>
                </a:solidFill>
                <a:latin typeface="Lato" pitchFamily="34" charset="0"/>
                <a:ea typeface="Lato" pitchFamily="34" charset="-122"/>
                <a:cs typeface="Lato" pitchFamily="34" charset="-120"/>
              </a:rPr>
              <a:t>#1 </a:t>
            </a:r>
            <a:r>
              <a:rPr lang="en-US" sz="1530" kern="0" spc="31" dirty="0">
                <a:solidFill>
                  <a:srgbClr val="0F3332"/>
                </a:solidFill>
                <a:latin typeface="Lato" pitchFamily="34" charset="0"/>
                <a:ea typeface="Lato" pitchFamily="34" charset="-122"/>
                <a:cs typeface="Lato" pitchFamily="34" charset="-120"/>
              </a:rPr>
              <a:t>Data Preparation</a:t>
            </a:r>
            <a:endParaRPr lang="en-US" dirty="0"/>
          </a:p>
        </p:txBody>
      </p:sp>
      <p:sp>
        <p:nvSpPr>
          <p:cNvPr id="18" name="Object 17"/>
          <p:cNvSpPr/>
          <p:nvPr/>
        </p:nvSpPr>
        <p:spPr>
          <a:xfrm>
            <a:off x="3682079" y="5142082"/>
            <a:ext cx="2011141" cy="265674"/>
          </a:xfrm>
          <a:prstGeom prst="rect">
            <a:avLst/>
          </a:prstGeom>
          <a:noFill/>
        </p:spPr>
        <p:txBody>
          <a:bodyPr wrap="square" lIns="0" tIns="0" rIns="0" bIns="0" rtlCol="0" anchor="t"/>
          <a:lstStyle/>
          <a:p>
            <a:pPr algn="l">
              <a:lnSpc>
                <a:spcPts val="2093"/>
              </a:lnSpc>
              <a:buNone/>
            </a:pPr>
            <a:r>
              <a:rPr lang="en-US" sz="1530" b="1" kern="0" spc="31" dirty="0">
                <a:solidFill>
                  <a:srgbClr val="DC582A"/>
                </a:solidFill>
                <a:latin typeface="Lato" pitchFamily="34" charset="0"/>
                <a:ea typeface="Lato" pitchFamily="34" charset="-122"/>
                <a:cs typeface="Lato" pitchFamily="34" charset="-120"/>
              </a:rPr>
              <a:t>#2 </a:t>
            </a:r>
            <a:r>
              <a:rPr lang="en-US" sz="1530" kern="0" spc="31" dirty="0">
                <a:solidFill>
                  <a:srgbClr val="0F3332"/>
                </a:solidFill>
                <a:latin typeface="Lato" pitchFamily="34" charset="0"/>
                <a:ea typeface="Lato" pitchFamily="34" charset="-122"/>
                <a:cs typeface="Lato" pitchFamily="34" charset="-120"/>
              </a:rPr>
              <a:t>Feature Selection</a:t>
            </a:r>
            <a:endParaRPr lang="en-US" dirty="0"/>
          </a:p>
        </p:txBody>
      </p:sp>
      <p:sp>
        <p:nvSpPr>
          <p:cNvPr id="19" name="Object 18"/>
          <p:cNvSpPr/>
          <p:nvPr/>
        </p:nvSpPr>
        <p:spPr>
          <a:xfrm>
            <a:off x="5475506" y="2799518"/>
            <a:ext cx="1874931" cy="265674"/>
          </a:xfrm>
          <a:prstGeom prst="rect">
            <a:avLst/>
          </a:prstGeom>
          <a:noFill/>
        </p:spPr>
        <p:txBody>
          <a:bodyPr wrap="square" lIns="0" tIns="0" rIns="0" bIns="0" rtlCol="0" anchor="t"/>
          <a:lstStyle/>
          <a:p>
            <a:pPr algn="l">
              <a:lnSpc>
                <a:spcPts val="2093"/>
              </a:lnSpc>
              <a:buNone/>
            </a:pPr>
            <a:r>
              <a:rPr lang="en-US" sz="1530" b="1" kern="0" spc="31" dirty="0">
                <a:solidFill>
                  <a:srgbClr val="DC582A"/>
                </a:solidFill>
                <a:latin typeface="Lato" pitchFamily="34" charset="0"/>
                <a:ea typeface="Lato" pitchFamily="34" charset="-122"/>
                <a:cs typeface="Lato" pitchFamily="34" charset="-120"/>
              </a:rPr>
              <a:t>#3 </a:t>
            </a:r>
            <a:r>
              <a:rPr lang="en-US" sz="1530" kern="0" spc="31" dirty="0">
                <a:solidFill>
                  <a:srgbClr val="0F3332"/>
                </a:solidFill>
                <a:latin typeface="Lato" pitchFamily="34" charset="0"/>
                <a:ea typeface="Lato" pitchFamily="34" charset="-122"/>
                <a:cs typeface="Lato" pitchFamily="34" charset="-120"/>
              </a:rPr>
              <a:t>Model Selection</a:t>
            </a:r>
            <a:endParaRPr lang="en-US" dirty="0"/>
          </a:p>
        </p:txBody>
      </p:sp>
      <p:sp>
        <p:nvSpPr>
          <p:cNvPr id="20" name="Object 19"/>
          <p:cNvSpPr/>
          <p:nvPr/>
        </p:nvSpPr>
        <p:spPr>
          <a:xfrm>
            <a:off x="7268932" y="5142082"/>
            <a:ext cx="1759634" cy="265674"/>
          </a:xfrm>
          <a:prstGeom prst="rect">
            <a:avLst/>
          </a:prstGeom>
          <a:noFill/>
        </p:spPr>
        <p:txBody>
          <a:bodyPr wrap="square" lIns="0" tIns="0" rIns="0" bIns="0" rtlCol="0" anchor="t"/>
          <a:lstStyle/>
          <a:p>
            <a:pPr algn="l">
              <a:lnSpc>
                <a:spcPts val="2093"/>
              </a:lnSpc>
              <a:buNone/>
            </a:pPr>
            <a:r>
              <a:rPr lang="en-US" sz="1530" b="1" kern="0" spc="31" dirty="0">
                <a:solidFill>
                  <a:srgbClr val="DC582A"/>
                </a:solidFill>
                <a:latin typeface="Lato" pitchFamily="34" charset="0"/>
                <a:ea typeface="Lato" pitchFamily="34" charset="-122"/>
                <a:cs typeface="Lato" pitchFamily="34" charset="-120"/>
              </a:rPr>
              <a:t>#4 </a:t>
            </a:r>
            <a:r>
              <a:rPr lang="en-US" sz="1530" kern="0" spc="31" dirty="0">
                <a:solidFill>
                  <a:srgbClr val="0F3332"/>
                </a:solidFill>
                <a:latin typeface="Lato" pitchFamily="34" charset="0"/>
                <a:ea typeface="Lato" pitchFamily="34" charset="-122"/>
                <a:cs typeface="Lato" pitchFamily="34" charset="-120"/>
              </a:rPr>
              <a:t>Model Training</a:t>
            </a:r>
            <a:endParaRPr lang="en-US" dirty="0"/>
          </a:p>
        </p:txBody>
      </p:sp>
      <p:sp>
        <p:nvSpPr>
          <p:cNvPr id="21" name="Object 20"/>
          <p:cNvSpPr/>
          <p:nvPr/>
        </p:nvSpPr>
        <p:spPr>
          <a:xfrm>
            <a:off x="9062359" y="2799518"/>
            <a:ext cx="2011141" cy="265674"/>
          </a:xfrm>
          <a:prstGeom prst="rect">
            <a:avLst/>
          </a:prstGeom>
          <a:noFill/>
        </p:spPr>
        <p:txBody>
          <a:bodyPr wrap="square" lIns="0" tIns="0" rIns="0" bIns="0" rtlCol="0" anchor="t"/>
          <a:lstStyle/>
          <a:p>
            <a:pPr algn="l">
              <a:lnSpc>
                <a:spcPts val="2093"/>
              </a:lnSpc>
              <a:buNone/>
            </a:pPr>
            <a:r>
              <a:rPr lang="en-US" sz="1530" b="1" kern="0" spc="31" dirty="0">
                <a:solidFill>
                  <a:srgbClr val="DC582A"/>
                </a:solidFill>
                <a:latin typeface="Lato" pitchFamily="34" charset="0"/>
                <a:ea typeface="Lato" pitchFamily="34" charset="-122"/>
                <a:cs typeface="Lato" pitchFamily="34" charset="-120"/>
              </a:rPr>
              <a:t>#5 </a:t>
            </a:r>
            <a:r>
              <a:rPr lang="en-US" sz="1530" kern="0" spc="31" dirty="0">
                <a:solidFill>
                  <a:srgbClr val="0F3332"/>
                </a:solidFill>
                <a:latin typeface="Lato" pitchFamily="34" charset="0"/>
                <a:ea typeface="Lato" pitchFamily="34" charset="-122"/>
                <a:cs typeface="Lato" pitchFamily="34" charset="-120"/>
              </a:rPr>
              <a:t>Model Evaluation</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8102"/>
            <a:ext cx="12188952" cy="405538"/>
          </a:xfrm>
          <a:prstGeom prst="rect">
            <a:avLst/>
          </a:prstGeom>
          <a:noFill/>
        </p:spPr>
        <p:txBody>
          <a:bodyPr wrap="square" lIns="0" tIns="0" rIns="0" bIns="0" rtlCol="0" anchor="t"/>
          <a:lstStyle/>
          <a:p>
            <a:pPr algn="l">
              <a:lnSpc>
                <a:spcPts val="3195"/>
              </a:lnSpc>
              <a:buNone/>
            </a:pPr>
            <a:r>
              <a:rPr lang="en-US" sz="3000" b="1" dirty="0">
                <a:solidFill>
                  <a:srgbClr val="DC582A"/>
                </a:solidFill>
                <a:latin typeface="Roboto" pitchFamily="34" charset="0"/>
                <a:ea typeface="Roboto" pitchFamily="34" charset="-122"/>
                <a:cs typeface="Roboto" pitchFamily="34" charset="-120"/>
              </a:rPr>
              <a:t>Data Analysis</a:t>
            </a:r>
            <a:endParaRPr lang="en-US" dirty="0"/>
          </a:p>
        </p:txBody>
      </p:sp>
      <p:sp>
        <p:nvSpPr>
          <p:cNvPr id="3" name="Object 2"/>
          <p:cNvSpPr/>
          <p:nvPr/>
        </p:nvSpPr>
        <p:spPr>
          <a:xfrm>
            <a:off x="476131" y="955238"/>
            <a:ext cx="12188952" cy="291300"/>
          </a:xfrm>
          <a:prstGeom prst="rect">
            <a:avLst/>
          </a:prstGeom>
          <a:noFill/>
        </p:spPr>
        <p:txBody>
          <a:bodyPr wrap="square" lIns="0" tIns="0" rIns="0" bIns="0" rtlCol="0" anchor="t"/>
          <a:lstStyle/>
          <a:p>
            <a:pPr algn="l">
              <a:lnSpc>
                <a:spcPts val="2295"/>
              </a:lnSpc>
              <a:spcBef>
                <a:spcPts val="1016"/>
              </a:spcBef>
              <a:buNone/>
            </a:pPr>
            <a:r>
              <a:rPr lang="en-US" sz="1594" kern="0" spc="32" dirty="0">
                <a:solidFill>
                  <a:srgbClr val="000000">
                    <a:alpha val="80000"/>
                  </a:srgbClr>
                </a:solidFill>
                <a:latin typeface="Lato" pitchFamily="34" charset="0"/>
                <a:ea typeface="Lato" pitchFamily="34" charset="-122"/>
                <a:cs typeface="Lato" pitchFamily="34" charset="-120"/>
              </a:rPr>
              <a:t>Coorelations between individual channels</a:t>
            </a:r>
            <a:endParaRPr lang="en-US"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6365" y="2996967"/>
            <a:ext cx="8141839" cy="261872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6365" y="2996967"/>
            <a:ext cx="8141839" cy="2618720"/>
          </a:xfrm>
          <a:prstGeom prst="rect">
            <a:avLst/>
          </a:prstGeom>
        </p:spPr>
      </p:pic>
      <p:sp>
        <p:nvSpPr>
          <p:cNvPr id="6" name="Object 5"/>
          <p:cNvSpPr/>
          <p:nvPr/>
        </p:nvSpPr>
        <p:spPr>
          <a:xfrm>
            <a:off x="2026413" y="2432077"/>
            <a:ext cx="1358640" cy="564897"/>
          </a:xfrm>
          <a:prstGeom prst="rect">
            <a:avLst/>
          </a:prstGeom>
          <a:noFill/>
        </p:spPr>
        <p:txBody>
          <a:bodyPr wrap="square" rtlCol="0" anchor="ctr">
            <a:normAutofit fontScale="85000" lnSpcReduction="20000"/>
          </a:bodyPr>
          <a:lstStyle/>
          <a:p>
            <a:pPr>
              <a:buNone/>
            </a:pPr>
            <a:endParaRPr lang="en-US" dirty="0"/>
          </a:p>
        </p:txBody>
      </p:sp>
      <p:sp>
        <p:nvSpPr>
          <p:cNvPr id="7" name="Object 6"/>
          <p:cNvSpPr/>
          <p:nvPr/>
        </p:nvSpPr>
        <p:spPr>
          <a:xfrm>
            <a:off x="3385053" y="2432077"/>
            <a:ext cx="982734" cy="564897"/>
          </a:xfrm>
          <a:prstGeom prst="rect">
            <a:avLst/>
          </a:prstGeom>
          <a:noFill/>
        </p:spPr>
        <p:txBody>
          <a:bodyPr wrap="square" rtlCol="0" anchor="ctr">
            <a:normAutofit/>
          </a:bodyPr>
          <a:lstStyle/>
          <a:p>
            <a:pPr algn="ctr">
              <a:buNone/>
            </a:pPr>
            <a:r>
              <a:rPr lang="en-US" sz="1200" b="1" dirty="0">
                <a:solidFill>
                  <a:srgbClr val="DC582A"/>
                </a:solidFill>
                <a:latin typeface="Lato Regular" pitchFamily="34" charset="0"/>
                <a:ea typeface="Lato Regular" pitchFamily="34" charset="-122"/>
                <a:cs typeface="Lato Regular" pitchFamily="34" charset="-120"/>
              </a:rPr>
              <a:t>Mobile Web Traffic</a:t>
            </a:r>
            <a:endParaRPr lang="en-US" sz="1200" dirty="0"/>
          </a:p>
        </p:txBody>
      </p:sp>
      <p:sp>
        <p:nvSpPr>
          <p:cNvPr id="8" name="Object 7"/>
          <p:cNvSpPr/>
          <p:nvPr/>
        </p:nvSpPr>
        <p:spPr>
          <a:xfrm>
            <a:off x="4367787" y="2432077"/>
            <a:ext cx="1119860" cy="564897"/>
          </a:xfrm>
          <a:prstGeom prst="rect">
            <a:avLst/>
          </a:prstGeom>
          <a:noFill/>
        </p:spPr>
        <p:txBody>
          <a:bodyPr wrap="square" rtlCol="0" anchor="ctr">
            <a:normAutofit/>
          </a:bodyPr>
          <a:lstStyle/>
          <a:p>
            <a:pPr algn="ctr">
              <a:buNone/>
            </a:pPr>
            <a:r>
              <a:rPr lang="en-US" sz="1200" b="1" dirty="0">
                <a:solidFill>
                  <a:srgbClr val="DC582A"/>
                </a:solidFill>
                <a:latin typeface="Lato Regular" pitchFamily="34" charset="0"/>
                <a:ea typeface="Lato Regular" pitchFamily="34" charset="-122"/>
                <a:cs typeface="Lato Regular" pitchFamily="34" charset="-120"/>
              </a:rPr>
              <a:t>Mobile Online Revenue</a:t>
            </a:r>
            <a:endParaRPr lang="en-US" sz="1200" dirty="0"/>
          </a:p>
        </p:txBody>
      </p:sp>
      <p:sp>
        <p:nvSpPr>
          <p:cNvPr id="9" name="Object 8"/>
          <p:cNvSpPr/>
          <p:nvPr/>
        </p:nvSpPr>
        <p:spPr>
          <a:xfrm>
            <a:off x="5487647" y="2432077"/>
            <a:ext cx="1119860" cy="564897"/>
          </a:xfrm>
          <a:prstGeom prst="rect">
            <a:avLst/>
          </a:prstGeom>
          <a:noFill/>
        </p:spPr>
        <p:txBody>
          <a:bodyPr wrap="square" rtlCol="0" anchor="ctr">
            <a:noAutofit/>
          </a:bodyPr>
          <a:lstStyle/>
          <a:p>
            <a:pPr algn="ctr">
              <a:buNone/>
            </a:pPr>
            <a:r>
              <a:rPr lang="en-US" sz="1200" b="1" dirty="0">
                <a:solidFill>
                  <a:srgbClr val="DC582A"/>
                </a:solidFill>
                <a:latin typeface="Lato Regular" pitchFamily="34" charset="0"/>
                <a:ea typeface="Lato Regular" pitchFamily="34" charset="-122"/>
                <a:cs typeface="Lato Regular" pitchFamily="34" charset="-120"/>
              </a:rPr>
              <a:t>Mobile Media Spend</a:t>
            </a:r>
            <a:endParaRPr lang="en-US" sz="1200" dirty="0"/>
          </a:p>
        </p:txBody>
      </p:sp>
      <p:sp>
        <p:nvSpPr>
          <p:cNvPr id="10" name="Object 9"/>
          <p:cNvSpPr/>
          <p:nvPr/>
        </p:nvSpPr>
        <p:spPr>
          <a:xfrm>
            <a:off x="2026413" y="2996973"/>
            <a:ext cx="1358640" cy="421553"/>
          </a:xfrm>
          <a:prstGeom prst="rect">
            <a:avLst/>
          </a:prstGeom>
          <a:noFill/>
        </p:spPr>
        <p:txBody>
          <a:bodyPr wrap="square" rtlCol="0" anchor="ctr">
            <a:noAutofit/>
          </a:bodyPr>
          <a:lstStyle/>
          <a:p>
            <a:pPr algn="l">
              <a:buNone/>
            </a:pPr>
            <a:r>
              <a:rPr lang="en-US" sz="1200" dirty="0">
                <a:solidFill>
                  <a:srgbClr val="000000"/>
                </a:solidFill>
                <a:latin typeface="Lato Regular" pitchFamily="34" charset="0"/>
                <a:ea typeface="Lato Regular" pitchFamily="34" charset="-122"/>
                <a:cs typeface="Lato Regular" pitchFamily="34" charset="-120"/>
              </a:rPr>
              <a:t>Mobile Web Traffic</a:t>
            </a:r>
            <a:endParaRPr lang="en-US" sz="1200" dirty="0"/>
          </a:p>
        </p:txBody>
      </p:sp>
      <p:sp>
        <p:nvSpPr>
          <p:cNvPr id="11" name="Object 10"/>
          <p:cNvSpPr/>
          <p:nvPr/>
        </p:nvSpPr>
        <p:spPr>
          <a:xfrm>
            <a:off x="3385053" y="2996973"/>
            <a:ext cx="982734"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1.000000</a:t>
            </a:r>
            <a:endParaRPr lang="en-US" dirty="0"/>
          </a:p>
        </p:txBody>
      </p:sp>
      <p:sp>
        <p:nvSpPr>
          <p:cNvPr id="12" name="Object 11"/>
          <p:cNvSpPr/>
          <p:nvPr/>
        </p:nvSpPr>
        <p:spPr>
          <a:xfrm>
            <a:off x="4367787" y="2996973"/>
            <a:ext cx="1119860"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0.590423</a:t>
            </a:r>
            <a:endParaRPr lang="en-US" dirty="0"/>
          </a:p>
        </p:txBody>
      </p:sp>
      <p:sp>
        <p:nvSpPr>
          <p:cNvPr id="13" name="Object 12"/>
          <p:cNvSpPr/>
          <p:nvPr/>
        </p:nvSpPr>
        <p:spPr>
          <a:xfrm>
            <a:off x="5487647" y="2996973"/>
            <a:ext cx="1028443"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-0.416716</a:t>
            </a:r>
            <a:endParaRPr lang="en-US" dirty="0"/>
          </a:p>
        </p:txBody>
      </p:sp>
      <p:sp>
        <p:nvSpPr>
          <p:cNvPr id="14" name="Object 13"/>
          <p:cNvSpPr/>
          <p:nvPr/>
        </p:nvSpPr>
        <p:spPr>
          <a:xfrm>
            <a:off x="2026413" y="3418526"/>
            <a:ext cx="1358640" cy="509800"/>
          </a:xfrm>
          <a:prstGeom prst="rect">
            <a:avLst/>
          </a:prstGeom>
          <a:noFill/>
        </p:spPr>
        <p:txBody>
          <a:bodyPr wrap="square" rtlCol="0" anchor="ctr">
            <a:normAutofit/>
          </a:bodyPr>
          <a:lstStyle/>
          <a:p>
            <a:pPr algn="l">
              <a:buNone/>
            </a:pPr>
            <a:r>
              <a:rPr lang="en-US" sz="1200" dirty="0">
                <a:solidFill>
                  <a:srgbClr val="000000"/>
                </a:solidFill>
                <a:latin typeface="Lato Regular" pitchFamily="34" charset="0"/>
                <a:ea typeface="Lato Regular" pitchFamily="34" charset="-122"/>
                <a:cs typeface="Lato Regular" pitchFamily="34" charset="-120"/>
              </a:rPr>
              <a:t>Mobile Online Revenue</a:t>
            </a:r>
            <a:endParaRPr lang="en-US" sz="1200" dirty="0"/>
          </a:p>
        </p:txBody>
      </p:sp>
      <p:sp>
        <p:nvSpPr>
          <p:cNvPr id="15" name="Object 14"/>
          <p:cNvSpPr/>
          <p:nvPr/>
        </p:nvSpPr>
        <p:spPr>
          <a:xfrm>
            <a:off x="3385053" y="3418526"/>
            <a:ext cx="982734" cy="509800"/>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0.590423</a:t>
            </a:r>
            <a:endParaRPr lang="en-US" dirty="0"/>
          </a:p>
        </p:txBody>
      </p:sp>
      <p:sp>
        <p:nvSpPr>
          <p:cNvPr id="16" name="Object 15"/>
          <p:cNvSpPr/>
          <p:nvPr/>
        </p:nvSpPr>
        <p:spPr>
          <a:xfrm>
            <a:off x="4367787" y="3418526"/>
            <a:ext cx="1119860" cy="509800"/>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1.000000</a:t>
            </a:r>
            <a:endParaRPr lang="en-US" dirty="0"/>
          </a:p>
        </p:txBody>
      </p:sp>
      <p:sp>
        <p:nvSpPr>
          <p:cNvPr id="17" name="Object 16"/>
          <p:cNvSpPr/>
          <p:nvPr/>
        </p:nvSpPr>
        <p:spPr>
          <a:xfrm>
            <a:off x="5487647" y="3418526"/>
            <a:ext cx="1028443" cy="509800"/>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-0.164769</a:t>
            </a:r>
            <a:endParaRPr lang="en-US" dirty="0"/>
          </a:p>
        </p:txBody>
      </p:sp>
      <p:sp>
        <p:nvSpPr>
          <p:cNvPr id="18" name="Object 17"/>
          <p:cNvSpPr/>
          <p:nvPr/>
        </p:nvSpPr>
        <p:spPr>
          <a:xfrm>
            <a:off x="2026413" y="3928326"/>
            <a:ext cx="1358640" cy="421553"/>
          </a:xfrm>
          <a:prstGeom prst="rect">
            <a:avLst/>
          </a:prstGeom>
          <a:noFill/>
        </p:spPr>
        <p:txBody>
          <a:bodyPr wrap="square" rtlCol="0" anchor="ctr">
            <a:noAutofit/>
          </a:bodyPr>
          <a:lstStyle/>
          <a:p>
            <a:pPr algn="l">
              <a:buNone/>
            </a:pPr>
            <a:r>
              <a:rPr lang="en-US" sz="1200" dirty="0">
                <a:solidFill>
                  <a:srgbClr val="000000"/>
                </a:solidFill>
                <a:latin typeface="Lato Regular" pitchFamily="34" charset="0"/>
                <a:ea typeface="Lato Regular" pitchFamily="34" charset="-122"/>
                <a:cs typeface="Lato Regular" pitchFamily="34" charset="-120"/>
              </a:rPr>
              <a:t>Mobile Media Spend</a:t>
            </a:r>
            <a:endParaRPr lang="en-US" sz="1200" dirty="0"/>
          </a:p>
        </p:txBody>
      </p:sp>
      <p:sp>
        <p:nvSpPr>
          <p:cNvPr id="19" name="Object 18"/>
          <p:cNvSpPr/>
          <p:nvPr/>
        </p:nvSpPr>
        <p:spPr>
          <a:xfrm>
            <a:off x="3385053" y="3928326"/>
            <a:ext cx="982734"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-0.416716</a:t>
            </a:r>
            <a:endParaRPr lang="en-US" dirty="0"/>
          </a:p>
        </p:txBody>
      </p:sp>
      <p:sp>
        <p:nvSpPr>
          <p:cNvPr id="20" name="Object 19"/>
          <p:cNvSpPr/>
          <p:nvPr/>
        </p:nvSpPr>
        <p:spPr>
          <a:xfrm>
            <a:off x="4367787" y="3928326"/>
            <a:ext cx="1119860" cy="421553"/>
          </a:xfrm>
          <a:prstGeom prst="rect">
            <a:avLst/>
          </a:prstGeom>
          <a:noFill/>
        </p:spPr>
        <p:txBody>
          <a:bodyPr wrap="square" rtlCol="0" anchor="ctr">
            <a:normAutofit fontScale="85000" lnSpcReduction="20000"/>
          </a:bodyPr>
          <a:lstStyle/>
          <a:p>
            <a:pPr algn="ctr">
              <a:buNone/>
            </a:pPr>
            <a:r>
              <a:rPr lang="en-US" sz="1600" dirty="0">
                <a:solidFill>
                  <a:srgbClr val="000000">
                    <a:alpha val="80000"/>
                  </a:srgbClr>
                </a:solidFill>
                <a:latin typeface="Lato Regular" pitchFamily="34" charset="0"/>
                <a:ea typeface="Lato Regular" pitchFamily="34" charset="-122"/>
                <a:cs typeface="Lato Regular" pitchFamily="34" charset="-120"/>
              </a:rPr>
              <a:t>-0.164769</a:t>
            </a:r>
            <a:endParaRPr lang="en-US" dirty="0"/>
          </a:p>
        </p:txBody>
      </p:sp>
      <p:sp>
        <p:nvSpPr>
          <p:cNvPr id="21" name="Object 20"/>
          <p:cNvSpPr/>
          <p:nvPr/>
        </p:nvSpPr>
        <p:spPr>
          <a:xfrm>
            <a:off x="5487647" y="3928326"/>
            <a:ext cx="1028443"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1.000000</a:t>
            </a:r>
            <a:endParaRPr lang="en-US" dirty="0"/>
          </a:p>
        </p:txBody>
      </p:sp>
      <p:sp>
        <p:nvSpPr>
          <p:cNvPr id="22" name="Object 21"/>
          <p:cNvSpPr/>
          <p:nvPr/>
        </p:nvSpPr>
        <p:spPr>
          <a:xfrm>
            <a:off x="2026413" y="4349878"/>
            <a:ext cx="1358640" cy="421553"/>
          </a:xfrm>
          <a:prstGeom prst="rect">
            <a:avLst/>
          </a:prstGeom>
          <a:noFill/>
        </p:spPr>
        <p:txBody>
          <a:bodyPr wrap="square" rtlCol="0" anchor="ctr">
            <a:noAutofit/>
          </a:bodyPr>
          <a:lstStyle/>
          <a:p>
            <a:pPr algn="l">
              <a:buNone/>
            </a:pPr>
            <a:r>
              <a:rPr lang="en-US" sz="1200" dirty="0">
                <a:solidFill>
                  <a:srgbClr val="000000"/>
                </a:solidFill>
                <a:latin typeface="Lato Regular" pitchFamily="34" charset="0"/>
                <a:ea typeface="Lato Regular" pitchFamily="34" charset="-122"/>
                <a:cs typeface="Lato Regular" pitchFamily="34" charset="-120"/>
              </a:rPr>
              <a:t>Broadband Web Traffic</a:t>
            </a:r>
            <a:endParaRPr lang="en-US" sz="1200" dirty="0"/>
          </a:p>
        </p:txBody>
      </p:sp>
      <p:sp>
        <p:nvSpPr>
          <p:cNvPr id="23" name="Object 22"/>
          <p:cNvSpPr/>
          <p:nvPr/>
        </p:nvSpPr>
        <p:spPr>
          <a:xfrm>
            <a:off x="3385053" y="4349878"/>
            <a:ext cx="982734"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N/A</a:t>
            </a:r>
            <a:endParaRPr lang="en-US" dirty="0"/>
          </a:p>
        </p:txBody>
      </p:sp>
      <p:sp>
        <p:nvSpPr>
          <p:cNvPr id="24" name="Object 23"/>
          <p:cNvSpPr/>
          <p:nvPr/>
        </p:nvSpPr>
        <p:spPr>
          <a:xfrm>
            <a:off x="4367787" y="4349878"/>
            <a:ext cx="1119860"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N/A</a:t>
            </a:r>
            <a:endParaRPr lang="en-US" dirty="0"/>
          </a:p>
        </p:txBody>
      </p:sp>
      <p:sp>
        <p:nvSpPr>
          <p:cNvPr id="25" name="Object 24"/>
          <p:cNvSpPr/>
          <p:nvPr/>
        </p:nvSpPr>
        <p:spPr>
          <a:xfrm>
            <a:off x="5487647" y="4349878"/>
            <a:ext cx="1028443"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N/A</a:t>
            </a:r>
            <a:endParaRPr lang="en-US" dirty="0"/>
          </a:p>
        </p:txBody>
      </p:sp>
      <p:sp>
        <p:nvSpPr>
          <p:cNvPr id="26" name="Object 25"/>
          <p:cNvSpPr/>
          <p:nvPr/>
        </p:nvSpPr>
        <p:spPr>
          <a:xfrm>
            <a:off x="2026413" y="4771431"/>
            <a:ext cx="1358640" cy="421553"/>
          </a:xfrm>
          <a:prstGeom prst="rect">
            <a:avLst/>
          </a:prstGeom>
          <a:noFill/>
        </p:spPr>
        <p:txBody>
          <a:bodyPr wrap="square" rtlCol="0" anchor="ctr">
            <a:noAutofit/>
          </a:bodyPr>
          <a:lstStyle/>
          <a:p>
            <a:pPr algn="l">
              <a:buNone/>
            </a:pPr>
            <a:r>
              <a:rPr lang="en-US" sz="1200" dirty="0">
                <a:solidFill>
                  <a:srgbClr val="000000"/>
                </a:solidFill>
                <a:latin typeface="Lato Regular" pitchFamily="34" charset="0"/>
                <a:ea typeface="Lato Regular" pitchFamily="34" charset="-122"/>
                <a:cs typeface="Lato Regular" pitchFamily="34" charset="-120"/>
              </a:rPr>
              <a:t>Broadband Online Revenue</a:t>
            </a:r>
            <a:endParaRPr lang="en-US" sz="1200" dirty="0"/>
          </a:p>
        </p:txBody>
      </p:sp>
      <p:sp>
        <p:nvSpPr>
          <p:cNvPr id="27" name="Object 26"/>
          <p:cNvSpPr/>
          <p:nvPr/>
        </p:nvSpPr>
        <p:spPr>
          <a:xfrm>
            <a:off x="3385053" y="4771431"/>
            <a:ext cx="982734"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N/A</a:t>
            </a:r>
            <a:endParaRPr lang="en-US" dirty="0"/>
          </a:p>
        </p:txBody>
      </p:sp>
      <p:sp>
        <p:nvSpPr>
          <p:cNvPr id="28" name="Object 27"/>
          <p:cNvSpPr/>
          <p:nvPr/>
        </p:nvSpPr>
        <p:spPr>
          <a:xfrm>
            <a:off x="4367787" y="4771431"/>
            <a:ext cx="1119860"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N/A</a:t>
            </a:r>
            <a:endParaRPr lang="en-US" dirty="0"/>
          </a:p>
        </p:txBody>
      </p:sp>
      <p:sp>
        <p:nvSpPr>
          <p:cNvPr id="29" name="Object 28"/>
          <p:cNvSpPr/>
          <p:nvPr/>
        </p:nvSpPr>
        <p:spPr>
          <a:xfrm>
            <a:off x="5487647" y="4771431"/>
            <a:ext cx="1028443"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N/A</a:t>
            </a:r>
            <a:endParaRPr lang="en-US" dirty="0"/>
          </a:p>
        </p:txBody>
      </p:sp>
      <p:sp>
        <p:nvSpPr>
          <p:cNvPr id="30" name="Object 29"/>
          <p:cNvSpPr/>
          <p:nvPr/>
        </p:nvSpPr>
        <p:spPr>
          <a:xfrm>
            <a:off x="2026413" y="5192983"/>
            <a:ext cx="1358640" cy="421553"/>
          </a:xfrm>
          <a:prstGeom prst="rect">
            <a:avLst/>
          </a:prstGeom>
          <a:noFill/>
        </p:spPr>
        <p:txBody>
          <a:bodyPr wrap="square" rtlCol="0" anchor="ctr">
            <a:noAutofit/>
          </a:bodyPr>
          <a:lstStyle/>
          <a:p>
            <a:pPr algn="l">
              <a:buNone/>
            </a:pPr>
            <a:r>
              <a:rPr lang="en-US" sz="1200" dirty="0">
                <a:solidFill>
                  <a:srgbClr val="000000"/>
                </a:solidFill>
                <a:latin typeface="Lato Regular" pitchFamily="34" charset="0"/>
                <a:ea typeface="Lato Regular" pitchFamily="34" charset="-122"/>
                <a:cs typeface="Lato Regular" pitchFamily="34" charset="-120"/>
              </a:rPr>
              <a:t>Broadband Media Spend</a:t>
            </a:r>
            <a:endParaRPr lang="en-US" sz="1200" dirty="0"/>
          </a:p>
        </p:txBody>
      </p:sp>
      <p:sp>
        <p:nvSpPr>
          <p:cNvPr id="31" name="Object 30"/>
          <p:cNvSpPr/>
          <p:nvPr/>
        </p:nvSpPr>
        <p:spPr>
          <a:xfrm>
            <a:off x="3385053" y="5192983"/>
            <a:ext cx="982734"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N/A</a:t>
            </a:r>
            <a:endParaRPr lang="en-US" dirty="0"/>
          </a:p>
        </p:txBody>
      </p:sp>
      <p:sp>
        <p:nvSpPr>
          <p:cNvPr id="32" name="Object 31"/>
          <p:cNvSpPr/>
          <p:nvPr/>
        </p:nvSpPr>
        <p:spPr>
          <a:xfrm>
            <a:off x="4367787" y="5192983"/>
            <a:ext cx="1119860"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N/A</a:t>
            </a:r>
            <a:endParaRPr lang="en-US" dirty="0"/>
          </a:p>
        </p:txBody>
      </p:sp>
      <p:sp>
        <p:nvSpPr>
          <p:cNvPr id="33" name="Object 32"/>
          <p:cNvSpPr/>
          <p:nvPr/>
        </p:nvSpPr>
        <p:spPr>
          <a:xfrm>
            <a:off x="5487647" y="5192983"/>
            <a:ext cx="1028443"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N/A</a:t>
            </a:r>
            <a:endParaRPr lang="en-US" dirty="0"/>
          </a:p>
        </p:txBody>
      </p:sp>
      <p:sp>
        <p:nvSpPr>
          <p:cNvPr id="34" name="Object 33"/>
          <p:cNvSpPr/>
          <p:nvPr/>
        </p:nvSpPr>
        <p:spPr>
          <a:xfrm>
            <a:off x="6516090" y="2432077"/>
            <a:ext cx="1196041" cy="564897"/>
          </a:xfrm>
          <a:prstGeom prst="rect">
            <a:avLst/>
          </a:prstGeom>
          <a:noFill/>
        </p:spPr>
        <p:txBody>
          <a:bodyPr wrap="square" rtlCol="0" anchor="ctr">
            <a:normAutofit/>
          </a:bodyPr>
          <a:lstStyle/>
          <a:p>
            <a:pPr algn="ctr">
              <a:buNone/>
            </a:pPr>
            <a:r>
              <a:rPr lang="en-US" sz="1200" b="1" dirty="0">
                <a:solidFill>
                  <a:srgbClr val="DC582A"/>
                </a:solidFill>
                <a:latin typeface="Lato Regular" pitchFamily="34" charset="0"/>
                <a:ea typeface="Lato Regular" pitchFamily="34" charset="-122"/>
                <a:cs typeface="Lato Regular" pitchFamily="34" charset="-120"/>
              </a:rPr>
              <a:t>Broadband Web Traffic</a:t>
            </a:r>
            <a:endParaRPr lang="en-US" sz="1200" dirty="0"/>
          </a:p>
        </p:txBody>
      </p:sp>
      <p:sp>
        <p:nvSpPr>
          <p:cNvPr id="35" name="Object 34"/>
          <p:cNvSpPr/>
          <p:nvPr/>
        </p:nvSpPr>
        <p:spPr>
          <a:xfrm>
            <a:off x="6516090" y="2996973"/>
            <a:ext cx="1196041"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N/A</a:t>
            </a:r>
            <a:endParaRPr lang="en-US" dirty="0"/>
          </a:p>
        </p:txBody>
      </p:sp>
      <p:sp>
        <p:nvSpPr>
          <p:cNvPr id="36" name="Object 35"/>
          <p:cNvSpPr/>
          <p:nvPr/>
        </p:nvSpPr>
        <p:spPr>
          <a:xfrm>
            <a:off x="6516090" y="3418526"/>
            <a:ext cx="1196041" cy="509800"/>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N/A</a:t>
            </a:r>
            <a:endParaRPr lang="en-US" dirty="0"/>
          </a:p>
        </p:txBody>
      </p:sp>
      <p:sp>
        <p:nvSpPr>
          <p:cNvPr id="37" name="Object 36"/>
          <p:cNvSpPr/>
          <p:nvPr/>
        </p:nvSpPr>
        <p:spPr>
          <a:xfrm>
            <a:off x="6516090" y="3928326"/>
            <a:ext cx="1196041"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N/A</a:t>
            </a:r>
            <a:endParaRPr lang="en-US" dirty="0"/>
          </a:p>
        </p:txBody>
      </p:sp>
      <p:sp>
        <p:nvSpPr>
          <p:cNvPr id="38" name="Object 37"/>
          <p:cNvSpPr/>
          <p:nvPr/>
        </p:nvSpPr>
        <p:spPr>
          <a:xfrm>
            <a:off x="6516090" y="4349878"/>
            <a:ext cx="1196041"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1.000000</a:t>
            </a:r>
            <a:endParaRPr lang="en-US" dirty="0"/>
          </a:p>
        </p:txBody>
      </p:sp>
      <p:sp>
        <p:nvSpPr>
          <p:cNvPr id="39" name="Object 38"/>
          <p:cNvSpPr/>
          <p:nvPr/>
        </p:nvSpPr>
        <p:spPr>
          <a:xfrm>
            <a:off x="6516090" y="4771431"/>
            <a:ext cx="1196041"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0.485549</a:t>
            </a:r>
            <a:endParaRPr lang="en-US" dirty="0"/>
          </a:p>
        </p:txBody>
      </p:sp>
      <p:sp>
        <p:nvSpPr>
          <p:cNvPr id="40" name="Object 39"/>
          <p:cNvSpPr/>
          <p:nvPr/>
        </p:nvSpPr>
        <p:spPr>
          <a:xfrm>
            <a:off x="6516090" y="5192983"/>
            <a:ext cx="1196041"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0.216686</a:t>
            </a:r>
            <a:endParaRPr lang="en-US" dirty="0"/>
          </a:p>
        </p:txBody>
      </p:sp>
      <p:sp>
        <p:nvSpPr>
          <p:cNvPr id="41" name="Object 40"/>
          <p:cNvSpPr/>
          <p:nvPr/>
        </p:nvSpPr>
        <p:spPr>
          <a:xfrm>
            <a:off x="7712131" y="2432077"/>
            <a:ext cx="1218590" cy="564897"/>
          </a:xfrm>
          <a:prstGeom prst="rect">
            <a:avLst/>
          </a:prstGeom>
          <a:noFill/>
        </p:spPr>
        <p:txBody>
          <a:bodyPr wrap="square" rtlCol="0" anchor="ctr">
            <a:noAutofit/>
          </a:bodyPr>
          <a:lstStyle/>
          <a:p>
            <a:pPr algn="ctr">
              <a:buNone/>
            </a:pPr>
            <a:r>
              <a:rPr lang="en-US" sz="1200" b="1" dirty="0">
                <a:solidFill>
                  <a:srgbClr val="DC582A"/>
                </a:solidFill>
                <a:latin typeface="Lato Regular" pitchFamily="34" charset="0"/>
                <a:ea typeface="Lato Regular" pitchFamily="34" charset="-122"/>
                <a:cs typeface="Lato Regular" pitchFamily="34" charset="-120"/>
              </a:rPr>
              <a:t>Broadband Online Revenue</a:t>
            </a:r>
            <a:endParaRPr lang="en-US" sz="1200" dirty="0"/>
          </a:p>
        </p:txBody>
      </p:sp>
      <p:sp>
        <p:nvSpPr>
          <p:cNvPr id="42" name="Object 41"/>
          <p:cNvSpPr/>
          <p:nvPr/>
        </p:nvSpPr>
        <p:spPr>
          <a:xfrm>
            <a:off x="7712131" y="2996973"/>
            <a:ext cx="1218590"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N/A</a:t>
            </a:r>
            <a:endParaRPr lang="en-US" dirty="0"/>
          </a:p>
        </p:txBody>
      </p:sp>
      <p:sp>
        <p:nvSpPr>
          <p:cNvPr id="43" name="Object 42"/>
          <p:cNvSpPr/>
          <p:nvPr/>
        </p:nvSpPr>
        <p:spPr>
          <a:xfrm>
            <a:off x="7712131" y="3418526"/>
            <a:ext cx="1218590" cy="509800"/>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N/A</a:t>
            </a:r>
            <a:endParaRPr lang="en-US" dirty="0"/>
          </a:p>
        </p:txBody>
      </p:sp>
      <p:sp>
        <p:nvSpPr>
          <p:cNvPr id="44" name="Object 43"/>
          <p:cNvSpPr/>
          <p:nvPr/>
        </p:nvSpPr>
        <p:spPr>
          <a:xfrm>
            <a:off x="7712131" y="3928326"/>
            <a:ext cx="1218590"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N/A</a:t>
            </a:r>
            <a:endParaRPr lang="en-US" dirty="0"/>
          </a:p>
        </p:txBody>
      </p:sp>
      <p:sp>
        <p:nvSpPr>
          <p:cNvPr id="45" name="Object 44"/>
          <p:cNvSpPr/>
          <p:nvPr/>
        </p:nvSpPr>
        <p:spPr>
          <a:xfrm>
            <a:off x="7712131" y="4349878"/>
            <a:ext cx="1218590"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0.485549</a:t>
            </a:r>
            <a:endParaRPr lang="en-US" dirty="0"/>
          </a:p>
        </p:txBody>
      </p:sp>
      <p:sp>
        <p:nvSpPr>
          <p:cNvPr id="46" name="Object 45"/>
          <p:cNvSpPr/>
          <p:nvPr/>
        </p:nvSpPr>
        <p:spPr>
          <a:xfrm>
            <a:off x="7712131" y="4771431"/>
            <a:ext cx="1218590"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1.000000</a:t>
            </a:r>
            <a:endParaRPr lang="en-US" dirty="0"/>
          </a:p>
        </p:txBody>
      </p:sp>
      <p:sp>
        <p:nvSpPr>
          <p:cNvPr id="47" name="Object 46"/>
          <p:cNvSpPr/>
          <p:nvPr/>
        </p:nvSpPr>
        <p:spPr>
          <a:xfrm>
            <a:off x="7712131" y="5192983"/>
            <a:ext cx="1218590"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-0.068137</a:t>
            </a:r>
            <a:endParaRPr lang="en-US" dirty="0"/>
          </a:p>
        </p:txBody>
      </p:sp>
      <p:sp>
        <p:nvSpPr>
          <p:cNvPr id="48" name="Object 47"/>
          <p:cNvSpPr/>
          <p:nvPr/>
        </p:nvSpPr>
        <p:spPr>
          <a:xfrm>
            <a:off x="8930721" y="2432077"/>
            <a:ext cx="1231818" cy="564897"/>
          </a:xfrm>
          <a:prstGeom prst="rect">
            <a:avLst/>
          </a:prstGeom>
          <a:noFill/>
        </p:spPr>
        <p:txBody>
          <a:bodyPr wrap="square" rtlCol="0" anchor="ctr">
            <a:normAutofit/>
          </a:bodyPr>
          <a:lstStyle/>
          <a:p>
            <a:pPr algn="ctr">
              <a:buNone/>
            </a:pPr>
            <a:r>
              <a:rPr lang="en-US" sz="1200" b="1" dirty="0">
                <a:solidFill>
                  <a:srgbClr val="DC582A"/>
                </a:solidFill>
                <a:latin typeface="Lato Regular" pitchFamily="34" charset="0"/>
                <a:ea typeface="Lato Regular" pitchFamily="34" charset="-122"/>
                <a:cs typeface="Lato Regular" pitchFamily="34" charset="-120"/>
              </a:rPr>
              <a:t>Broadband Media Spend</a:t>
            </a:r>
            <a:endParaRPr lang="en-US" sz="1200" dirty="0"/>
          </a:p>
        </p:txBody>
      </p:sp>
      <p:sp>
        <p:nvSpPr>
          <p:cNvPr id="49" name="Object 48"/>
          <p:cNvSpPr/>
          <p:nvPr/>
        </p:nvSpPr>
        <p:spPr>
          <a:xfrm>
            <a:off x="8930721" y="2996973"/>
            <a:ext cx="1231818"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N/A</a:t>
            </a:r>
            <a:endParaRPr lang="en-US" dirty="0"/>
          </a:p>
        </p:txBody>
      </p:sp>
      <p:sp>
        <p:nvSpPr>
          <p:cNvPr id="50" name="Object 49"/>
          <p:cNvSpPr/>
          <p:nvPr/>
        </p:nvSpPr>
        <p:spPr>
          <a:xfrm>
            <a:off x="8930721" y="3418526"/>
            <a:ext cx="1231818" cy="509800"/>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N/A</a:t>
            </a:r>
            <a:endParaRPr lang="en-US" dirty="0"/>
          </a:p>
        </p:txBody>
      </p:sp>
      <p:sp>
        <p:nvSpPr>
          <p:cNvPr id="51" name="Object 50"/>
          <p:cNvSpPr/>
          <p:nvPr/>
        </p:nvSpPr>
        <p:spPr>
          <a:xfrm>
            <a:off x="8930721" y="3928326"/>
            <a:ext cx="1231818"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N/A</a:t>
            </a:r>
            <a:endParaRPr lang="en-US" dirty="0"/>
          </a:p>
        </p:txBody>
      </p:sp>
      <p:sp>
        <p:nvSpPr>
          <p:cNvPr id="52" name="Object 51"/>
          <p:cNvSpPr/>
          <p:nvPr/>
        </p:nvSpPr>
        <p:spPr>
          <a:xfrm>
            <a:off x="8930721" y="4349878"/>
            <a:ext cx="1231818"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0.216686</a:t>
            </a:r>
            <a:endParaRPr lang="en-US" dirty="0"/>
          </a:p>
        </p:txBody>
      </p:sp>
      <p:sp>
        <p:nvSpPr>
          <p:cNvPr id="53" name="Object 52"/>
          <p:cNvSpPr/>
          <p:nvPr/>
        </p:nvSpPr>
        <p:spPr>
          <a:xfrm>
            <a:off x="8930721" y="4771431"/>
            <a:ext cx="1231818"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-0.068137</a:t>
            </a:r>
            <a:endParaRPr lang="en-US" dirty="0"/>
          </a:p>
        </p:txBody>
      </p:sp>
      <p:sp>
        <p:nvSpPr>
          <p:cNvPr id="54" name="Object 53"/>
          <p:cNvSpPr/>
          <p:nvPr/>
        </p:nvSpPr>
        <p:spPr>
          <a:xfrm>
            <a:off x="8930721" y="5192983"/>
            <a:ext cx="1231818" cy="421553"/>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Lato Regular" pitchFamily="34" charset="0"/>
                <a:ea typeface="Lato Regular" pitchFamily="34" charset="-122"/>
                <a:cs typeface="Lato Regular" pitchFamily="34" charset="-120"/>
              </a:rPr>
              <a:t>1.000000</a:t>
            </a:r>
            <a:endParaRPr lang="en-US" dirty="0"/>
          </a:p>
        </p:txBody>
      </p:sp>
      <p:sp>
        <p:nvSpPr>
          <p:cNvPr id="55" name="Object 54"/>
          <p:cNvSpPr/>
          <p:nvPr/>
        </p:nvSpPr>
        <p:spPr>
          <a:xfrm>
            <a:off x="507873" y="1303574"/>
            <a:ext cx="11988250" cy="637321"/>
          </a:xfrm>
          <a:prstGeom prst="rect">
            <a:avLst/>
          </a:prstGeom>
          <a:noFill/>
        </p:spPr>
        <p:txBody>
          <a:bodyPr wrap="square" lIns="0" tIns="0" rIns="0" bIns="0" rtlCol="0" anchor="t"/>
          <a:lstStyle/>
          <a:p>
            <a:pPr algn="l">
              <a:lnSpc>
                <a:spcPts val="1675"/>
              </a:lnSpc>
              <a:buNone/>
            </a:pPr>
            <a:r>
              <a:rPr lang="en-US" sz="1224" kern="0" spc="25" dirty="0">
                <a:solidFill>
                  <a:srgbClr val="0F3332"/>
                </a:solidFill>
                <a:latin typeface="Lato" pitchFamily="34" charset="0"/>
                <a:ea typeface="Lato" pitchFamily="34" charset="-122"/>
                <a:cs typeface="Lato" pitchFamily="34" charset="-120"/>
              </a:rPr>
              <a:t>Mobile web traffic and online revenue have a positive relationship, as do broadband web traffic and online revenue. However, mobile media spending negatively affects both mobile web traffic and mobile online revenue; while broadband media spending weakly increases web traffic, it decreases broadband online revenue.</a:t>
            </a:r>
            <a:endParaRPr lang="en-US" dirty="0"/>
          </a:p>
        </p:txBody>
      </p:sp>
      <p:sp>
        <p:nvSpPr>
          <p:cNvPr id="56" name="Object 55"/>
          <p:cNvSpPr/>
          <p:nvPr/>
        </p:nvSpPr>
        <p:spPr>
          <a:xfrm>
            <a:off x="507873" y="1992476"/>
            <a:ext cx="11988250" cy="424881"/>
          </a:xfrm>
          <a:prstGeom prst="rect">
            <a:avLst/>
          </a:prstGeom>
          <a:noFill/>
        </p:spPr>
        <p:txBody>
          <a:bodyPr wrap="square" lIns="0" tIns="0" rIns="0" bIns="0" rtlCol="0" anchor="t"/>
          <a:lstStyle/>
          <a:p>
            <a:pPr algn="l">
              <a:lnSpc>
                <a:spcPts val="1675"/>
              </a:lnSpc>
              <a:spcBef>
                <a:spcPts val="399"/>
              </a:spcBef>
              <a:buNone/>
            </a:pPr>
            <a:r>
              <a:rPr lang="en-US" sz="1224" kern="0" spc="25" dirty="0">
                <a:solidFill>
                  <a:srgbClr val="0F3332"/>
                </a:solidFill>
                <a:latin typeface="Lato" pitchFamily="34" charset="0"/>
                <a:ea typeface="Lato" pitchFamily="34" charset="-122"/>
                <a:cs typeface="Lato" pitchFamily="34" charset="-120"/>
              </a:rPr>
              <a:t>Investing in mobile web traffic may lead to increased revenue, while investing in mobile media spend may be ineffective. The same applies to broadband, so business should focus on optimizing the relevant platform and allocating marketing budget for maximum returns.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8102"/>
            <a:ext cx="12188952" cy="405538"/>
          </a:xfrm>
          <a:prstGeom prst="rect">
            <a:avLst/>
          </a:prstGeom>
          <a:noFill/>
        </p:spPr>
        <p:txBody>
          <a:bodyPr wrap="square" lIns="0" tIns="0" rIns="0" bIns="0" rtlCol="0" anchor="t"/>
          <a:lstStyle/>
          <a:p>
            <a:pPr algn="l">
              <a:lnSpc>
                <a:spcPts val="3195"/>
              </a:lnSpc>
              <a:buNone/>
            </a:pPr>
            <a:r>
              <a:rPr lang="en-US" sz="3000" b="1" dirty="0">
                <a:solidFill>
                  <a:srgbClr val="DC582A"/>
                </a:solidFill>
                <a:latin typeface="Roboto" pitchFamily="34" charset="0"/>
                <a:ea typeface="Roboto" pitchFamily="34" charset="-122"/>
                <a:cs typeface="Roboto" pitchFamily="34" charset="-120"/>
              </a:rPr>
              <a:t>Explanatory Data Analysis</a:t>
            </a:r>
            <a:endParaRPr lang="en-US" dirty="0"/>
          </a:p>
        </p:txBody>
      </p:sp>
      <p:sp>
        <p:nvSpPr>
          <p:cNvPr id="3" name="Object 2"/>
          <p:cNvSpPr/>
          <p:nvPr/>
        </p:nvSpPr>
        <p:spPr>
          <a:xfrm>
            <a:off x="476131" y="1003016"/>
            <a:ext cx="12188952" cy="202686"/>
          </a:xfrm>
          <a:prstGeom prst="rect">
            <a:avLst/>
          </a:prstGeom>
          <a:noFill/>
        </p:spPr>
        <p:txBody>
          <a:bodyPr wrap="square" lIns="0" tIns="0" rIns="0" bIns="0" rtlCol="0" anchor="t"/>
          <a:lstStyle/>
          <a:p>
            <a:pPr algn="l">
              <a:lnSpc>
                <a:spcPts val="1598"/>
              </a:lnSpc>
              <a:spcBef>
                <a:spcPts val="1385"/>
              </a:spcBef>
              <a:buNone/>
            </a:pPr>
            <a:r>
              <a:rPr lang="en-US" sz="1500" dirty="0">
                <a:solidFill>
                  <a:srgbClr val="DC582A"/>
                </a:solidFill>
                <a:latin typeface="Roboto" pitchFamily="34" charset="0"/>
                <a:ea typeface="Roboto" pitchFamily="34" charset="-122"/>
                <a:cs typeface="Roboto" pitchFamily="34" charset="-120"/>
              </a:rPr>
              <a:t>Correlation between Mobile Web Traffic and Mobile Online Revenue</a:t>
            </a:r>
            <a:endParaRPr lang="en-US" dirty="0"/>
          </a:p>
        </p:txBody>
      </p:sp>
      <p:pic>
        <p:nvPicPr>
          <p:cNvPr id="4" name="Object 3" descr="preencoded.png"/>
          <p:cNvPicPr>
            <a:picLocks noChangeAspect="1"/>
          </p:cNvPicPr>
          <p:nvPr/>
        </p:nvPicPr>
        <p:blipFill>
          <a:blip r:embed="rId3"/>
          <a:srcRect/>
          <a:stretch/>
        </p:blipFill>
        <p:spPr>
          <a:xfrm>
            <a:off x="2085454" y="1361734"/>
            <a:ext cx="8186913" cy="3925773"/>
          </a:xfrm>
          <a:prstGeom prst="rect">
            <a:avLst/>
          </a:prstGeom>
        </p:spPr>
      </p:pic>
      <p:sp>
        <p:nvSpPr>
          <p:cNvPr id="5" name="Object 4"/>
          <p:cNvSpPr/>
          <p:nvPr/>
        </p:nvSpPr>
        <p:spPr>
          <a:xfrm>
            <a:off x="828468" y="5412988"/>
            <a:ext cx="11355393" cy="493655"/>
          </a:xfrm>
          <a:prstGeom prst="rect">
            <a:avLst/>
          </a:prstGeom>
          <a:noFill/>
        </p:spPr>
        <p:txBody>
          <a:bodyPr wrap="square" lIns="0" tIns="0" rIns="0" bIns="0" rtlCol="0" anchor="t"/>
          <a:lstStyle/>
          <a:p>
            <a:pPr algn="l">
              <a:lnSpc>
                <a:spcPts val="1944"/>
              </a:lnSpc>
              <a:buNone/>
            </a:pPr>
            <a:r>
              <a:rPr lang="en-US" sz="1350" kern="0" spc="27" dirty="0">
                <a:solidFill>
                  <a:srgbClr val="000000">
                    <a:alpha val="80000"/>
                  </a:srgbClr>
                </a:solidFill>
                <a:latin typeface="Lato" pitchFamily="34" charset="0"/>
                <a:ea typeface="Lato" pitchFamily="34" charset="-122"/>
                <a:cs typeface="Lato" pitchFamily="34" charset="-120"/>
              </a:rPr>
              <a:t>Mobile Web Traffic fluctuates with a dip in mid-September 2022 (likely due to seasonal/external factors) followed by a sharp rise in early October 2022 (possibly due to increased advertising/promotional activities).</a:t>
            </a:r>
            <a:endParaRPr lang="en-US" dirty="0"/>
          </a:p>
        </p:txBody>
      </p:sp>
      <p:sp>
        <p:nvSpPr>
          <p:cNvPr id="6" name="Object 5"/>
          <p:cNvSpPr/>
          <p:nvPr/>
        </p:nvSpPr>
        <p:spPr>
          <a:xfrm>
            <a:off x="828468" y="6068825"/>
            <a:ext cx="11355393" cy="493655"/>
          </a:xfrm>
          <a:prstGeom prst="rect">
            <a:avLst/>
          </a:prstGeom>
          <a:noFill/>
        </p:spPr>
        <p:txBody>
          <a:bodyPr wrap="square" lIns="0" tIns="0" rIns="0" bIns="0" rtlCol="0" anchor="t"/>
          <a:lstStyle/>
          <a:p>
            <a:pPr algn="l">
              <a:lnSpc>
                <a:spcPts val="1944"/>
              </a:lnSpc>
              <a:spcBef>
                <a:spcPts val="1252"/>
              </a:spcBef>
              <a:buNone/>
            </a:pPr>
            <a:r>
              <a:rPr lang="en-US" sz="1350" kern="0" spc="27" dirty="0">
                <a:solidFill>
                  <a:srgbClr val="000000">
                    <a:alpha val="80000"/>
                  </a:srgbClr>
                </a:solidFill>
                <a:latin typeface="Lato" pitchFamily="34" charset="0"/>
                <a:ea typeface="Lato" pitchFamily="34" charset="-122"/>
                <a:cs typeface="Lato" pitchFamily="34" charset="-120"/>
              </a:rPr>
              <a:t>Mobile Online Revenue shows a steady upward trend with a small dip in mid-September 2022, followed by a sharp increase in early October 2022, and then gradual decline (possibly due to decreased demand/external factors).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8102"/>
            <a:ext cx="12188952" cy="405538"/>
          </a:xfrm>
          <a:prstGeom prst="rect">
            <a:avLst/>
          </a:prstGeom>
          <a:noFill/>
        </p:spPr>
        <p:txBody>
          <a:bodyPr wrap="square" lIns="0" tIns="0" rIns="0" bIns="0" rtlCol="0" anchor="t"/>
          <a:lstStyle/>
          <a:p>
            <a:pPr algn="l">
              <a:lnSpc>
                <a:spcPts val="3195"/>
              </a:lnSpc>
              <a:buNone/>
            </a:pPr>
            <a:r>
              <a:rPr lang="en-US" sz="3000" b="1" dirty="0">
                <a:solidFill>
                  <a:srgbClr val="DC582A"/>
                </a:solidFill>
                <a:latin typeface="Roboto" pitchFamily="34" charset="0"/>
                <a:ea typeface="Roboto" pitchFamily="34" charset="-122"/>
                <a:cs typeface="Roboto" pitchFamily="34" charset="-120"/>
              </a:rPr>
              <a:t>Explanatory Data Analysis</a:t>
            </a:r>
            <a:endParaRPr lang="en-US" dirty="0"/>
          </a:p>
        </p:txBody>
      </p:sp>
      <p:sp>
        <p:nvSpPr>
          <p:cNvPr id="3" name="Object 2"/>
          <p:cNvSpPr/>
          <p:nvPr/>
        </p:nvSpPr>
        <p:spPr>
          <a:xfrm>
            <a:off x="476131" y="1003016"/>
            <a:ext cx="12188952" cy="202686"/>
          </a:xfrm>
          <a:prstGeom prst="rect">
            <a:avLst/>
          </a:prstGeom>
          <a:noFill/>
        </p:spPr>
        <p:txBody>
          <a:bodyPr wrap="square" lIns="0" tIns="0" rIns="0" bIns="0" rtlCol="0" anchor="t"/>
          <a:lstStyle/>
          <a:p>
            <a:pPr algn="l">
              <a:lnSpc>
                <a:spcPts val="1598"/>
              </a:lnSpc>
              <a:spcBef>
                <a:spcPts val="1385"/>
              </a:spcBef>
              <a:buNone/>
            </a:pPr>
            <a:r>
              <a:rPr lang="en-US" sz="1500" dirty="0">
                <a:solidFill>
                  <a:srgbClr val="DC582A"/>
                </a:solidFill>
                <a:latin typeface="Roboto" pitchFamily="34" charset="0"/>
                <a:ea typeface="Roboto" pitchFamily="34" charset="-122"/>
                <a:cs typeface="Roboto" pitchFamily="34" charset="-120"/>
              </a:rPr>
              <a:t>Correlation between Broadband Web Traffic and Broadband Online Revenue</a:t>
            </a:r>
            <a:endParaRPr lang="en-US" dirty="0"/>
          </a:p>
        </p:txBody>
      </p:sp>
      <p:sp>
        <p:nvSpPr>
          <p:cNvPr id="4" name="Object 3"/>
          <p:cNvSpPr/>
          <p:nvPr/>
        </p:nvSpPr>
        <p:spPr>
          <a:xfrm>
            <a:off x="809424" y="5296262"/>
            <a:ext cx="10607260" cy="493655"/>
          </a:xfrm>
          <a:prstGeom prst="rect">
            <a:avLst/>
          </a:prstGeom>
          <a:noFill/>
        </p:spPr>
        <p:txBody>
          <a:bodyPr wrap="square" lIns="0" tIns="0" rIns="0" bIns="0" rtlCol="0" anchor="t"/>
          <a:lstStyle/>
          <a:p>
            <a:pPr algn="l">
              <a:lnSpc>
                <a:spcPts val="1944"/>
              </a:lnSpc>
              <a:buNone/>
            </a:pPr>
            <a:r>
              <a:rPr lang="en-US" sz="1350" kern="0" spc="27" dirty="0">
                <a:solidFill>
                  <a:srgbClr val="000000">
                    <a:alpha val="80000"/>
                  </a:srgbClr>
                </a:solidFill>
                <a:latin typeface="Lato" pitchFamily="34" charset="0"/>
                <a:ea typeface="Lato" pitchFamily="34" charset="-122"/>
                <a:cs typeface="Lato" pitchFamily="34" charset="-120"/>
              </a:rPr>
              <a:t>The average weekly traffic and revenue for the period from June 27, 2022 to February 20, 2023 were around 14,500 and $30,000 respectively.</a:t>
            </a:r>
            <a:endParaRPr lang="en-US" dirty="0"/>
          </a:p>
        </p:txBody>
      </p:sp>
      <p:sp>
        <p:nvSpPr>
          <p:cNvPr id="5" name="Object 4"/>
          <p:cNvSpPr/>
          <p:nvPr/>
        </p:nvSpPr>
        <p:spPr>
          <a:xfrm>
            <a:off x="809423" y="5952100"/>
            <a:ext cx="11355393" cy="493655"/>
          </a:xfrm>
          <a:prstGeom prst="rect">
            <a:avLst/>
          </a:prstGeom>
          <a:noFill/>
        </p:spPr>
        <p:txBody>
          <a:bodyPr wrap="square" lIns="0" tIns="0" rIns="0" bIns="0" rtlCol="0" anchor="t"/>
          <a:lstStyle/>
          <a:p>
            <a:pPr algn="l">
              <a:lnSpc>
                <a:spcPts val="1944"/>
              </a:lnSpc>
              <a:spcBef>
                <a:spcPts val="1252"/>
              </a:spcBef>
              <a:buNone/>
            </a:pPr>
            <a:r>
              <a:rPr lang="en-US" sz="1350" kern="0" spc="27" dirty="0">
                <a:solidFill>
                  <a:srgbClr val="000000">
                    <a:alpha val="80000"/>
                  </a:srgbClr>
                </a:solidFill>
                <a:latin typeface="Lato" pitchFamily="34" charset="0"/>
                <a:ea typeface="Lato" pitchFamily="34" charset="-122"/>
                <a:cs typeface="Lato" pitchFamily="34" charset="-120"/>
              </a:rPr>
              <a:t>The highest traffic and revenue occurred in the weeks commencing October 10, 2022 and February 20, 2023 at 23,215 and $42,849 respectively. This suggests a steady increase in popularity and revenue among broadband users.</a:t>
            </a:r>
            <a:endParaRPr lang="en-US" dirty="0"/>
          </a:p>
        </p:txBody>
      </p:sp>
      <p:pic>
        <p:nvPicPr>
          <p:cNvPr id="6" name="Object 5" descr="preencoded.png"/>
          <p:cNvPicPr>
            <a:picLocks noChangeAspect="1"/>
          </p:cNvPicPr>
          <p:nvPr/>
        </p:nvPicPr>
        <p:blipFill>
          <a:blip r:embed="rId3"/>
          <a:srcRect/>
          <a:stretch/>
        </p:blipFill>
        <p:spPr>
          <a:xfrm>
            <a:off x="2100587" y="1333167"/>
            <a:ext cx="7987778" cy="388913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560942"/>
            <a:ext cx="12188952" cy="405538"/>
          </a:xfrm>
          <a:prstGeom prst="rect">
            <a:avLst/>
          </a:prstGeom>
          <a:noFill/>
        </p:spPr>
        <p:txBody>
          <a:bodyPr wrap="square" lIns="0" tIns="0" rIns="0" bIns="0" rtlCol="0" anchor="t"/>
          <a:lstStyle/>
          <a:p>
            <a:pPr algn="l">
              <a:lnSpc>
                <a:spcPts val="3195"/>
              </a:lnSpc>
              <a:buNone/>
            </a:pPr>
            <a:r>
              <a:rPr lang="en-US" sz="3000" b="1" dirty="0">
                <a:solidFill>
                  <a:srgbClr val="DC582A"/>
                </a:solidFill>
                <a:latin typeface="Roboto" pitchFamily="34" charset="0"/>
                <a:ea typeface="Roboto" pitchFamily="34" charset="-122"/>
                <a:cs typeface="Roboto" pitchFamily="34" charset="-120"/>
              </a:rPr>
              <a:t>Explanatory Data Analysis</a:t>
            </a:r>
            <a:endParaRPr lang="en-US" dirty="0"/>
          </a:p>
        </p:txBody>
      </p:sp>
      <p:sp>
        <p:nvSpPr>
          <p:cNvPr id="3" name="Object 2"/>
          <p:cNvSpPr/>
          <p:nvPr/>
        </p:nvSpPr>
        <p:spPr>
          <a:xfrm>
            <a:off x="476131" y="1098077"/>
            <a:ext cx="12188952" cy="291300"/>
          </a:xfrm>
          <a:prstGeom prst="rect">
            <a:avLst/>
          </a:prstGeom>
          <a:noFill/>
        </p:spPr>
        <p:txBody>
          <a:bodyPr wrap="square" lIns="0" tIns="0" rIns="0" bIns="0" rtlCol="0" anchor="t"/>
          <a:lstStyle/>
          <a:p>
            <a:pPr algn="l">
              <a:lnSpc>
                <a:spcPts val="2295"/>
              </a:lnSpc>
              <a:spcBef>
                <a:spcPts val="1016"/>
              </a:spcBef>
              <a:buNone/>
            </a:pPr>
            <a:r>
              <a:rPr lang="en-US" sz="1594" kern="0" spc="32" dirty="0">
                <a:solidFill>
                  <a:srgbClr val="000000">
                    <a:alpha val="80000"/>
                  </a:srgbClr>
                </a:solidFill>
                <a:latin typeface="Lato" pitchFamily="34" charset="0"/>
                <a:ea typeface="Lato" pitchFamily="34" charset="-122"/>
                <a:cs typeface="Lato" pitchFamily="34" charset="-120"/>
              </a:rPr>
              <a:t>Point of Diminishing Returns for Mobile and Broadband Media Spend</a:t>
            </a:r>
            <a:endParaRPr lang="en-US" dirty="0"/>
          </a:p>
        </p:txBody>
      </p:sp>
      <p:pic>
        <p:nvPicPr>
          <p:cNvPr id="4" name="Object 3" descr="preencoded.png"/>
          <p:cNvPicPr>
            <a:picLocks noChangeAspect="1"/>
          </p:cNvPicPr>
          <p:nvPr/>
        </p:nvPicPr>
        <p:blipFill>
          <a:blip r:embed="rId3"/>
          <a:srcRect/>
          <a:stretch/>
        </p:blipFill>
        <p:spPr>
          <a:xfrm>
            <a:off x="552312" y="1523619"/>
            <a:ext cx="5288228" cy="3399575"/>
          </a:xfrm>
          <a:prstGeom prst="rect">
            <a:avLst/>
          </a:prstGeom>
        </p:spPr>
      </p:pic>
      <p:pic>
        <p:nvPicPr>
          <p:cNvPr id="5" name="Object 4" descr="preencoded.png"/>
          <p:cNvPicPr>
            <a:picLocks noChangeAspect="1"/>
          </p:cNvPicPr>
          <p:nvPr/>
        </p:nvPicPr>
        <p:blipFill>
          <a:blip r:embed="rId4"/>
          <a:srcRect/>
          <a:stretch/>
        </p:blipFill>
        <p:spPr>
          <a:xfrm>
            <a:off x="6170657" y="1523619"/>
            <a:ext cx="5274261" cy="3386631"/>
          </a:xfrm>
          <a:prstGeom prst="rect">
            <a:avLst/>
          </a:prstGeom>
        </p:spPr>
      </p:pic>
      <p:sp>
        <p:nvSpPr>
          <p:cNvPr id="6" name="Object 5"/>
          <p:cNvSpPr/>
          <p:nvPr/>
        </p:nvSpPr>
        <p:spPr>
          <a:xfrm>
            <a:off x="980830" y="5435464"/>
            <a:ext cx="10329321" cy="520768"/>
          </a:xfrm>
          <a:prstGeom prst="rect">
            <a:avLst/>
          </a:prstGeom>
          <a:noFill/>
        </p:spPr>
        <p:txBody>
          <a:bodyPr wrap="square" lIns="0" tIns="0" rIns="0" bIns="0" rtlCol="0" anchor="t"/>
          <a:lstStyle/>
          <a:p>
            <a:pPr algn="l">
              <a:lnSpc>
                <a:spcPts val="2052"/>
              </a:lnSpc>
              <a:buNone/>
            </a:pPr>
            <a:r>
              <a:rPr lang="en-US" sz="1425" kern="0" spc="29" dirty="0">
                <a:solidFill>
                  <a:srgbClr val="000000">
                    <a:alpha val="80000"/>
                  </a:srgbClr>
                </a:solidFill>
                <a:latin typeface="Lato" pitchFamily="34" charset="0"/>
                <a:ea typeface="Lato" pitchFamily="34" charset="-122"/>
                <a:cs typeface="Lato" pitchFamily="34" charset="-120"/>
              </a:rPr>
              <a:t>Once spending over $10,585.78 on mobile media &amp; $24,184.28 on broadband media, any </a:t>
            </a:r>
            <a:r>
              <a:rPr lang="en-US" sz="1425" kern="0" spc="29" dirty="0">
                <a:solidFill>
                  <a:srgbClr val="000000">
                    <a:alpha val="87000"/>
                  </a:srgbClr>
                </a:solidFill>
                <a:latin typeface="Lato" pitchFamily="34" charset="0"/>
                <a:ea typeface="Lato" pitchFamily="34" charset="-122"/>
                <a:cs typeface="Lato" pitchFamily="34" charset="-120"/>
              </a:rPr>
              <a:t>further increase in mobile media spend beyond this point is likely to result in smaller and smaller returns</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8102"/>
            <a:ext cx="12188952" cy="405538"/>
          </a:xfrm>
          <a:prstGeom prst="rect">
            <a:avLst/>
          </a:prstGeom>
          <a:noFill/>
        </p:spPr>
        <p:txBody>
          <a:bodyPr wrap="square" lIns="0" tIns="0" rIns="0" bIns="0" rtlCol="0" anchor="t"/>
          <a:lstStyle/>
          <a:p>
            <a:pPr algn="l">
              <a:lnSpc>
                <a:spcPts val="3195"/>
              </a:lnSpc>
              <a:buNone/>
            </a:pPr>
            <a:r>
              <a:rPr lang="en-US" sz="3000" b="1" dirty="0">
                <a:solidFill>
                  <a:srgbClr val="DC582A"/>
                </a:solidFill>
                <a:latin typeface="Roboto" pitchFamily="34" charset="0"/>
                <a:ea typeface="Roboto" pitchFamily="34" charset="-122"/>
                <a:cs typeface="Roboto" pitchFamily="34" charset="-120"/>
              </a:rPr>
              <a:t>Data Visualisation</a:t>
            </a:r>
            <a:endParaRPr lang="en-US" dirty="0"/>
          </a:p>
        </p:txBody>
      </p:sp>
      <p:sp>
        <p:nvSpPr>
          <p:cNvPr id="3" name="Object 2"/>
          <p:cNvSpPr/>
          <p:nvPr/>
        </p:nvSpPr>
        <p:spPr>
          <a:xfrm>
            <a:off x="476131" y="955238"/>
            <a:ext cx="12188952" cy="291300"/>
          </a:xfrm>
          <a:prstGeom prst="rect">
            <a:avLst/>
          </a:prstGeom>
          <a:noFill/>
        </p:spPr>
        <p:txBody>
          <a:bodyPr wrap="square" lIns="0" tIns="0" rIns="0" bIns="0" rtlCol="0" anchor="t"/>
          <a:lstStyle/>
          <a:p>
            <a:pPr algn="l">
              <a:lnSpc>
                <a:spcPts val="2295"/>
              </a:lnSpc>
              <a:spcBef>
                <a:spcPts val="1016"/>
              </a:spcBef>
              <a:buNone/>
            </a:pPr>
            <a:r>
              <a:rPr lang="en-US" sz="1594" kern="0" spc="32" dirty="0">
                <a:solidFill>
                  <a:srgbClr val="000000">
                    <a:alpha val="80000"/>
                  </a:srgbClr>
                </a:solidFill>
                <a:latin typeface="Lato" pitchFamily="34" charset="0"/>
                <a:ea typeface="Lato" pitchFamily="34" charset="-122"/>
                <a:cs typeface="Lato" pitchFamily="34" charset="-120"/>
              </a:rPr>
              <a:t>Comparison between Mobile and Broadband Online Conversion and Web Traffic</a:t>
            </a:r>
            <a:endParaRPr lang="en-US" dirty="0"/>
          </a:p>
        </p:txBody>
      </p:sp>
      <p:pic>
        <p:nvPicPr>
          <p:cNvPr id="4" name="Object 3" descr="preencoded.png"/>
          <p:cNvPicPr>
            <a:picLocks noChangeAspect="1"/>
          </p:cNvPicPr>
          <p:nvPr/>
        </p:nvPicPr>
        <p:blipFill>
          <a:blip r:embed="rId3"/>
          <a:srcRect/>
          <a:stretch/>
        </p:blipFill>
        <p:spPr>
          <a:xfrm>
            <a:off x="380905" y="1895001"/>
            <a:ext cx="5467570" cy="3099608"/>
          </a:xfrm>
          <a:prstGeom prst="rect">
            <a:avLst/>
          </a:prstGeom>
        </p:spPr>
      </p:pic>
      <p:pic>
        <p:nvPicPr>
          <p:cNvPr id="5" name="Object 4" descr="preencoded.png"/>
          <p:cNvPicPr>
            <a:picLocks noChangeAspect="1"/>
          </p:cNvPicPr>
          <p:nvPr/>
        </p:nvPicPr>
        <p:blipFill>
          <a:blip r:embed="rId4"/>
          <a:srcRect/>
          <a:stretch/>
        </p:blipFill>
        <p:spPr>
          <a:xfrm>
            <a:off x="6094476" y="1895001"/>
            <a:ext cx="5604152" cy="3125010"/>
          </a:xfrm>
          <a:prstGeom prst="rect">
            <a:avLst/>
          </a:prstGeom>
        </p:spPr>
      </p:pic>
      <p:sp>
        <p:nvSpPr>
          <p:cNvPr id="6" name="Object 5"/>
          <p:cNvSpPr/>
          <p:nvPr/>
        </p:nvSpPr>
        <p:spPr>
          <a:xfrm>
            <a:off x="752287" y="5401772"/>
            <a:ext cx="11636608" cy="279727"/>
          </a:xfrm>
          <a:prstGeom prst="rect">
            <a:avLst/>
          </a:prstGeom>
          <a:noFill/>
        </p:spPr>
        <p:txBody>
          <a:bodyPr wrap="square" lIns="0" tIns="0" rIns="0" bIns="0" rtlCol="0" anchor="t"/>
          <a:lstStyle/>
          <a:p>
            <a:pPr algn="l">
              <a:lnSpc>
                <a:spcPts val="2204"/>
              </a:lnSpc>
              <a:buNone/>
            </a:pPr>
            <a:r>
              <a:rPr lang="en-US" sz="1530" kern="0" spc="31" dirty="0">
                <a:solidFill>
                  <a:srgbClr val="000000">
                    <a:alpha val="80000"/>
                  </a:srgbClr>
                </a:solidFill>
                <a:latin typeface="Lato" pitchFamily="34" charset="0"/>
                <a:ea typeface="Lato" pitchFamily="34" charset="-122"/>
                <a:cs typeface="Lato" pitchFamily="34" charset="-120"/>
              </a:rPr>
              <a:t>Mobile Conversions and Web Traffic are higher than Broadband Online Conversions and Web Traffic</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1959</Words>
  <Application>Microsoft Office PowerPoint</Application>
  <PresentationFormat>Widescreen</PresentationFormat>
  <Paragraphs>178</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Roboto</vt:lpstr>
      <vt:lpstr>Lato Regular</vt:lpstr>
      <vt:lpstr>Calibri</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yogita mane</cp:lastModifiedBy>
  <cp:revision>9</cp:revision>
  <dcterms:created xsi:type="dcterms:W3CDTF">2023-03-18T00:36:55Z</dcterms:created>
  <dcterms:modified xsi:type="dcterms:W3CDTF">2023-03-18T01:57:38Z</dcterms:modified>
</cp:coreProperties>
</file>